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6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317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</p:sldIdLst>
  <p:sldSz cx="18288000" cy="10287000"/>
  <p:notesSz cx="6858000" cy="9144000"/>
  <p:embeddedFontLst>
    <p:embeddedFont>
      <p:font typeface="Aptos Bold" panose="020B0004020202020204" charset="0"/>
      <p:regular r:id="rId65"/>
    </p:embeddedFont>
    <p:embeddedFont>
      <p:font typeface="Calibri (MS)" panose="020B0604020202020204" charset="0"/>
      <p:regular r:id="rId66"/>
    </p:embeddedFont>
    <p:embeddedFont>
      <p:font typeface="Calibri (MS) Bold" panose="020B0604020202020204" charset="0"/>
      <p:regular r:id="rId6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7" d="100"/>
          <a:sy n="57" d="100"/>
        </p:scale>
        <p:origin x="74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2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26.05.2026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56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.jpeg"/><Relationship Id="rId7" Type="http://schemas.openxmlformats.org/officeDocument/2006/relationships/image" Target="../media/image1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.jpeg"/><Relationship Id="rId7" Type="http://schemas.openxmlformats.org/officeDocument/2006/relationships/image" Target="../media/image2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.jpeg"/><Relationship Id="rId7" Type="http://schemas.openxmlformats.org/officeDocument/2006/relationships/image" Target="../media/image2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2.jpe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.jpeg"/><Relationship Id="rId7" Type="http://schemas.openxmlformats.org/officeDocument/2006/relationships/image" Target="../media/image3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1.jpeg"/><Relationship Id="rId7" Type="http://schemas.openxmlformats.org/officeDocument/2006/relationships/image" Target="../media/image4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1.jpeg"/><Relationship Id="rId7" Type="http://schemas.openxmlformats.org/officeDocument/2006/relationships/image" Target="../media/image4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jpeg"/><Relationship Id="rId7" Type="http://schemas.openxmlformats.org/officeDocument/2006/relationships/image" Target="../media/image5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1.jpeg"/><Relationship Id="rId7" Type="http://schemas.openxmlformats.org/officeDocument/2006/relationships/image" Target="../media/image5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5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8.jpeg"/><Relationship Id="rId7" Type="http://schemas.openxmlformats.org/officeDocument/2006/relationships/image" Target="../media/image5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1.jpeg"/><Relationship Id="rId7" Type="http://schemas.openxmlformats.org/officeDocument/2006/relationships/image" Target="../media/image6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56.png"/><Relationship Id="rId9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1.jpeg"/><Relationship Id="rId7" Type="http://schemas.openxmlformats.org/officeDocument/2006/relationships/image" Target="../media/image6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56.png"/><Relationship Id="rId9" Type="http://schemas.openxmlformats.org/officeDocument/2006/relationships/image" Target="../media/image71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1.jpeg"/><Relationship Id="rId7" Type="http://schemas.openxmlformats.org/officeDocument/2006/relationships/image" Target="../media/image7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56.png"/><Relationship Id="rId9" Type="http://schemas.openxmlformats.org/officeDocument/2006/relationships/image" Target="../media/image76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1.jpeg"/><Relationship Id="rId7" Type="http://schemas.openxmlformats.org/officeDocument/2006/relationships/image" Target="../media/image7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2.jpeg"/><Relationship Id="rId4" Type="http://schemas.openxmlformats.org/officeDocument/2006/relationships/image" Target="../media/image56.png"/><Relationship Id="rId9" Type="http://schemas.openxmlformats.org/officeDocument/2006/relationships/image" Target="../media/image8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8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5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1.jpeg"/><Relationship Id="rId7" Type="http://schemas.openxmlformats.org/officeDocument/2006/relationships/image" Target="../media/image8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png"/><Relationship Id="rId9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1.jpeg"/><Relationship Id="rId7" Type="http://schemas.openxmlformats.org/officeDocument/2006/relationships/image" Target="../media/image9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Relationship Id="rId9" Type="http://schemas.openxmlformats.org/officeDocument/2006/relationships/image" Target="../media/image8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1.jpeg"/><Relationship Id="rId7" Type="http://schemas.openxmlformats.org/officeDocument/2006/relationships/image" Target="../media/image10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png"/><Relationship Id="rId9" Type="http://schemas.openxmlformats.org/officeDocument/2006/relationships/image" Target="../media/image9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1.jpeg"/><Relationship Id="rId7" Type="http://schemas.openxmlformats.org/officeDocument/2006/relationships/image" Target="../media/image10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5.sv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jpeg"/><Relationship Id="rId3" Type="http://schemas.openxmlformats.org/officeDocument/2006/relationships/image" Target="../media/image1.jpeg"/><Relationship Id="rId7" Type="http://schemas.openxmlformats.org/officeDocument/2006/relationships/image" Target="../media/image10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jpeg"/><Relationship Id="rId5" Type="http://schemas.openxmlformats.org/officeDocument/2006/relationships/image" Target="../media/image107.png"/><Relationship Id="rId10" Type="http://schemas.openxmlformats.org/officeDocument/2006/relationships/image" Target="../media/image112.jpeg"/><Relationship Id="rId4" Type="http://schemas.openxmlformats.org/officeDocument/2006/relationships/image" Target="../media/image106.png"/><Relationship Id="rId9" Type="http://schemas.openxmlformats.org/officeDocument/2006/relationships/image" Target="../media/image111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1.jpeg"/><Relationship Id="rId7" Type="http://schemas.openxmlformats.org/officeDocument/2006/relationships/image" Target="../media/image11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5" Type="http://schemas.openxmlformats.org/officeDocument/2006/relationships/image" Target="../media/image114.png"/><Relationship Id="rId4" Type="http://schemas.openxmlformats.org/officeDocument/2006/relationships/image" Target="../media/image113.jpeg"/><Relationship Id="rId9" Type="http://schemas.openxmlformats.org/officeDocument/2006/relationships/image" Target="../media/image118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.jpeg"/><Relationship Id="rId7" Type="http://schemas.openxmlformats.org/officeDocument/2006/relationships/image" Target="../media/image12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.jpeg"/><Relationship Id="rId7" Type="http://schemas.openxmlformats.org/officeDocument/2006/relationships/image" Target="../media/image12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Relationship Id="rId9" Type="http://schemas.openxmlformats.org/officeDocument/2006/relationships/image" Target="../media/image129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.jpeg"/><Relationship Id="rId7" Type="http://schemas.openxmlformats.org/officeDocument/2006/relationships/image" Target="../media/image13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4.png"/><Relationship Id="rId9" Type="http://schemas.openxmlformats.org/officeDocument/2006/relationships/image" Target="../media/image134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image" Target="../media/image1.jpeg"/><Relationship Id="rId7" Type="http://schemas.openxmlformats.org/officeDocument/2006/relationships/image" Target="../media/image13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1.jpeg"/><Relationship Id="rId7" Type="http://schemas.openxmlformats.org/officeDocument/2006/relationships/image" Target="../media/image14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jpeg"/><Relationship Id="rId5" Type="http://schemas.openxmlformats.org/officeDocument/2006/relationships/image" Target="../media/image136.jpeg"/><Relationship Id="rId4" Type="http://schemas.openxmlformats.org/officeDocument/2006/relationships/image" Target="../media/image137.png"/><Relationship Id="rId9" Type="http://schemas.openxmlformats.org/officeDocument/2006/relationships/image" Target="../media/image143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3" Type="http://schemas.openxmlformats.org/officeDocument/2006/relationships/image" Target="../media/image7.jpeg"/><Relationship Id="rId7" Type="http://schemas.openxmlformats.org/officeDocument/2006/relationships/image" Target="../media/image1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jpeg"/><Relationship Id="rId5" Type="http://schemas.openxmlformats.org/officeDocument/2006/relationships/image" Target="../media/image136.jpeg"/><Relationship Id="rId10" Type="http://schemas.openxmlformats.org/officeDocument/2006/relationships/image" Target="../media/image148.png"/><Relationship Id="rId4" Type="http://schemas.openxmlformats.org/officeDocument/2006/relationships/image" Target="../media/image1.jpeg"/><Relationship Id="rId9" Type="http://schemas.openxmlformats.org/officeDocument/2006/relationships/image" Target="../media/image147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.jpeg"/><Relationship Id="rId7" Type="http://schemas.openxmlformats.org/officeDocument/2006/relationships/image" Target="../media/image15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36.jpe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jpeg"/><Relationship Id="rId3" Type="http://schemas.openxmlformats.org/officeDocument/2006/relationships/image" Target="../media/image1.jpeg"/><Relationship Id="rId7" Type="http://schemas.openxmlformats.org/officeDocument/2006/relationships/image" Target="../media/image15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jpeg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Relationship Id="rId9" Type="http://schemas.openxmlformats.org/officeDocument/2006/relationships/image" Target="../media/image15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5.sv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60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288" y="8075276"/>
            <a:ext cx="18316575" cy="2224088"/>
            <a:chOff x="0" y="0"/>
            <a:chExt cx="24422100" cy="29654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422100" cy="2965450"/>
            </a:xfrm>
            <a:custGeom>
              <a:avLst/>
              <a:gdLst/>
              <a:ahLst/>
              <a:cxnLst/>
              <a:rect l="l" t="t" r="r" b="b"/>
              <a:pathLst>
                <a:path w="24422100" h="2965450">
                  <a:moveTo>
                    <a:pt x="0" y="0"/>
                  </a:moveTo>
                  <a:lnTo>
                    <a:pt x="24422100" y="0"/>
                  </a:lnTo>
                  <a:lnTo>
                    <a:pt x="24422100" y="2965450"/>
                  </a:lnTo>
                  <a:lnTo>
                    <a:pt x="0" y="2965450"/>
                  </a:lnTo>
                  <a:close/>
                </a:path>
              </a:pathLst>
            </a:custGeom>
            <a:solidFill>
              <a:srgbClr val="156082"/>
            </a:solidFill>
            <a:ln w="28575" cap="sq">
              <a:solidFill>
                <a:srgbClr val="042433"/>
              </a:solidFill>
              <a:prstDash val="solid"/>
              <a:miter/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8089563"/>
            <a:ext cx="12596508" cy="2195512"/>
            <a:chOff x="0" y="0"/>
            <a:chExt cx="16795344" cy="292735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795344" cy="2927350"/>
            </a:xfrm>
            <a:custGeom>
              <a:avLst/>
              <a:gdLst/>
              <a:ahLst/>
              <a:cxnLst/>
              <a:rect l="l" t="t" r="r" b="b"/>
              <a:pathLst>
                <a:path w="16795344" h="2927350">
                  <a:moveTo>
                    <a:pt x="0" y="0"/>
                  </a:moveTo>
                  <a:lnTo>
                    <a:pt x="16795344" y="0"/>
                  </a:lnTo>
                  <a:lnTo>
                    <a:pt x="16795344" y="2927350"/>
                  </a:lnTo>
                  <a:lnTo>
                    <a:pt x="0" y="292735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61793" b="-61793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66675"/>
              <a:ext cx="16795344" cy="286067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r">
                <a:lnSpc>
                  <a:spcPts val="6480"/>
                </a:lnSpc>
              </a:pPr>
              <a:r>
                <a:rPr lang="en-US" sz="6000" b="1" spc="300" dirty="0">
                  <a:solidFill>
                    <a:srgbClr val="FFFFFF"/>
                  </a:solidFill>
                  <a:latin typeface="Aptos Bold"/>
                  <a:ea typeface="Aptos Bold"/>
                  <a:cs typeface="Aptos Bold"/>
                  <a:sym typeface="Aptos Bold"/>
                </a:rPr>
                <a:t>I</a:t>
              </a:r>
              <a:r>
                <a:rPr lang="ro-RO" sz="6000" b="1" spc="300" dirty="0">
                  <a:solidFill>
                    <a:srgbClr val="FFFFFF"/>
                  </a:solidFill>
                  <a:latin typeface="Aptos Bold"/>
                  <a:ea typeface="Aptos Bold"/>
                  <a:cs typeface="Aptos Bold"/>
                  <a:sym typeface="Aptos Bold"/>
                </a:rPr>
                <a:t>NTERNATIONAL</a:t>
              </a:r>
              <a:r>
                <a:rPr lang="en-US" sz="6000" b="1" spc="300" dirty="0">
                  <a:solidFill>
                    <a:srgbClr val="FFFFFF"/>
                  </a:solidFill>
                  <a:latin typeface="Aptos Bold"/>
                  <a:ea typeface="Aptos Bold"/>
                  <a:cs typeface="Aptos Bold"/>
                  <a:sym typeface="Aptos Bold"/>
                </a:rPr>
                <a:t> INFORMATIC</a:t>
              </a:r>
              <a:r>
                <a:rPr lang="ro-RO" sz="6000" b="1" spc="300" dirty="0">
                  <a:solidFill>
                    <a:srgbClr val="FFFFFF"/>
                  </a:solidFill>
                  <a:latin typeface="Aptos Bold"/>
                  <a:ea typeface="Aptos Bold"/>
                  <a:cs typeface="Aptos Bold"/>
                  <a:sym typeface="Aptos Bold"/>
                </a:rPr>
                <a:t>S</a:t>
              </a:r>
              <a:r>
                <a:rPr lang="en-US" sz="6000" b="1" spc="300" dirty="0">
                  <a:solidFill>
                    <a:srgbClr val="FFFFFF"/>
                  </a:solidFill>
                  <a:latin typeface="Aptos Bold"/>
                  <a:ea typeface="Aptos Bold"/>
                  <a:cs typeface="Aptos Bold"/>
                  <a:sym typeface="Aptos Bold"/>
                </a:rPr>
                <a:t> O</a:t>
              </a:r>
              <a:r>
                <a:rPr lang="ro-RO" sz="6000" b="1" spc="300" dirty="0">
                  <a:solidFill>
                    <a:srgbClr val="FFFFFF"/>
                  </a:solidFill>
                  <a:latin typeface="Aptos Bold"/>
                  <a:ea typeface="Aptos Bold"/>
                  <a:cs typeface="Aptos Bold"/>
                  <a:sym typeface="Aptos Bold"/>
                </a:rPr>
                <a:t>LYMPIAD</a:t>
              </a:r>
              <a:r>
                <a:rPr lang="en-US" sz="6000" b="1" spc="300" dirty="0">
                  <a:solidFill>
                    <a:srgbClr val="FFFFFF"/>
                  </a:solidFill>
                  <a:latin typeface="Aptos Bold"/>
                  <a:ea typeface="Aptos Bold"/>
                  <a:cs typeface="Aptos Bold"/>
                  <a:sym typeface="Aptos Bold"/>
                </a:rPr>
                <a:t> </a:t>
              </a:r>
              <a:r>
                <a:rPr lang="ro-RO" sz="6000" b="1" spc="300" dirty="0">
                  <a:solidFill>
                    <a:srgbClr val="FFFFFF"/>
                  </a:solidFill>
                  <a:latin typeface="Aptos Bold"/>
                  <a:ea typeface="Aptos Bold"/>
                  <a:cs typeface="Aptos Bold"/>
                  <a:sym typeface="Aptos Bold"/>
                </a:rPr>
                <a:t>IN TEAMS</a:t>
              </a:r>
              <a:endParaRPr lang="en-US" sz="6000" b="1" spc="300" dirty="0">
                <a:solidFill>
                  <a:srgbClr val="FFFFFF"/>
                </a:solidFill>
                <a:latin typeface="Aptos Bold"/>
                <a:ea typeface="Aptos Bold"/>
                <a:cs typeface="Aptos Bold"/>
                <a:sym typeface="Aptos Bold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3485114" y="8089563"/>
            <a:ext cx="4800600" cy="2195512"/>
            <a:chOff x="0" y="0"/>
            <a:chExt cx="6400800" cy="292735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400800" cy="2927350"/>
            </a:xfrm>
            <a:custGeom>
              <a:avLst/>
              <a:gdLst/>
              <a:ahLst/>
              <a:cxnLst/>
              <a:rect l="l" t="t" r="r" b="b"/>
              <a:pathLst>
                <a:path w="6400800" h="2927350">
                  <a:moveTo>
                    <a:pt x="0" y="0"/>
                  </a:moveTo>
                  <a:lnTo>
                    <a:pt x="6400800" y="0"/>
                  </a:lnTo>
                  <a:lnTo>
                    <a:pt x="6400800" y="2927350"/>
                  </a:lnTo>
                  <a:lnTo>
                    <a:pt x="0" y="292735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l="-8678" r="-8678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6400800" cy="29273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320"/>
                </a:lnSpc>
              </a:pPr>
              <a:r>
                <a:rPr lang="en-US" sz="3600" b="1">
                  <a:solidFill>
                    <a:srgbClr val="FFFFFF"/>
                  </a:solidFill>
                  <a:latin typeface="Aptos Bold"/>
                  <a:ea typeface="Aptos Bold"/>
                  <a:cs typeface="Aptos Bold"/>
                  <a:sym typeface="Aptos Bold"/>
                </a:rPr>
                <a:t>PIATRA-NEAMȚ</a:t>
              </a:r>
            </a:p>
            <a:p>
              <a:pPr algn="l">
                <a:lnSpc>
                  <a:spcPts val="4320"/>
                </a:lnSpc>
              </a:pPr>
              <a:r>
                <a:rPr lang="en-US" sz="3600" b="1">
                  <a:solidFill>
                    <a:srgbClr val="FFFFFF"/>
                  </a:solidFill>
                  <a:latin typeface="Aptos Bold"/>
                  <a:ea typeface="Aptos Bold"/>
                  <a:cs typeface="Aptos Bold"/>
                  <a:sym typeface="Aptos Bold"/>
                </a:rPr>
                <a:t>ROMANIA</a:t>
              </a:r>
            </a:p>
            <a:p>
              <a:pPr algn="l">
                <a:lnSpc>
                  <a:spcPts val="4320"/>
                </a:lnSpc>
              </a:pPr>
              <a:r>
                <a:rPr lang="en-US" sz="3600" b="1">
                  <a:solidFill>
                    <a:srgbClr val="FFFFFF"/>
                  </a:solidFill>
                  <a:latin typeface="Aptos Bold"/>
                  <a:ea typeface="Aptos Bold"/>
                  <a:cs typeface="Aptos Bold"/>
                  <a:sym typeface="Aptos Bold"/>
                </a:rPr>
                <a:t>24-29 MAY 2026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402" y="513445"/>
            <a:ext cx="18273598" cy="7062673"/>
            <a:chOff x="0" y="0"/>
            <a:chExt cx="24364798" cy="941689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364823" cy="9416923"/>
            </a:xfrm>
            <a:custGeom>
              <a:avLst/>
              <a:gdLst/>
              <a:ahLst/>
              <a:cxnLst/>
              <a:rect l="l" t="t" r="r" b="b"/>
              <a:pathLst>
                <a:path w="24364823" h="9416923">
                  <a:moveTo>
                    <a:pt x="0" y="0"/>
                  </a:moveTo>
                  <a:lnTo>
                    <a:pt x="24364823" y="0"/>
                  </a:lnTo>
                  <a:lnTo>
                    <a:pt x="24364823" y="9416923"/>
                  </a:lnTo>
                  <a:lnTo>
                    <a:pt x="0" y="9416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7805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572" y="19"/>
            <a:ext cx="18288000" cy="10286981"/>
            <a:chOff x="0" y="0"/>
            <a:chExt cx="24384000" cy="13715975"/>
          </a:xfrm>
        </p:grpSpPr>
        <p:sp>
          <p:nvSpPr>
            <p:cNvPr id="3" name="Freeform 3" descr="Colorful carved figures of humans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26667" r="-14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0" y="3311404"/>
            <a:ext cx="18288000" cy="4743221"/>
            <a:chOff x="0" y="0"/>
            <a:chExt cx="24384000" cy="632429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6324346"/>
            </a:xfrm>
            <a:custGeom>
              <a:avLst/>
              <a:gdLst/>
              <a:ahLst/>
              <a:cxnLst/>
              <a:rect l="l" t="t" r="r" b="b"/>
              <a:pathLst>
                <a:path w="24384000" h="6324346">
                  <a:moveTo>
                    <a:pt x="0" y="0"/>
                  </a:moveTo>
                  <a:lnTo>
                    <a:pt x="24384000" y="0"/>
                  </a:lnTo>
                  <a:lnTo>
                    <a:pt x="24384000" y="6324346"/>
                  </a:lnTo>
                  <a:lnTo>
                    <a:pt x="0" y="6324346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0"/>
                  </a:srgbClr>
                </a:gs>
                <a:gs pos="25000">
                  <a:srgbClr val="000000">
                    <a:alpha val="15000"/>
                  </a:srgbClr>
                </a:gs>
                <a:gs pos="50000">
                  <a:srgbClr val="000000">
                    <a:alpha val="15000"/>
                  </a:srgbClr>
                </a:gs>
                <a:gs pos="75000">
                  <a:srgbClr val="000000">
                    <a:alpha val="30000"/>
                  </a:srgbClr>
                </a:gs>
                <a:gs pos="100000">
                  <a:srgbClr val="000000">
                    <a:alpha val="0"/>
                  </a:srgbClr>
                </a:gs>
              </a:gsLst>
              <a:lin ang="16200000"/>
            </a:grad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743200" y="799071"/>
            <a:ext cx="12568428" cy="1833851"/>
            <a:chOff x="-8335892" y="-75035"/>
            <a:chExt cx="27454001" cy="2445134"/>
          </a:xfrm>
        </p:grpSpPr>
        <p:sp>
          <p:nvSpPr>
            <p:cNvPr id="7" name="Freeform 7"/>
            <p:cNvSpPr/>
            <p:nvPr/>
          </p:nvSpPr>
          <p:spPr>
            <a:xfrm>
              <a:off x="-7004304" y="5"/>
              <a:ext cx="20116800" cy="2370094"/>
            </a:xfrm>
            <a:custGeom>
              <a:avLst/>
              <a:gdLst/>
              <a:ahLst/>
              <a:cxnLst/>
              <a:rect l="l" t="t" r="r" b="b"/>
              <a:pathLst>
                <a:path w="20116800" h="2370094">
                  <a:moveTo>
                    <a:pt x="0" y="0"/>
                  </a:moveTo>
                  <a:lnTo>
                    <a:pt x="20116800" y="0"/>
                  </a:lnTo>
                  <a:lnTo>
                    <a:pt x="20116800" y="2370094"/>
                  </a:lnTo>
                  <a:lnTo>
                    <a:pt x="0" y="2370094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15384" b="-115384"/>
              </a:stretch>
            </a:blipFill>
          </p:spPr>
          <p:txBody>
            <a:bodyPr/>
            <a:lstStyle/>
            <a:p>
              <a:endParaRPr lang="ro-RO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-8335892" y="-75035"/>
              <a:ext cx="27454001" cy="2284374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8424"/>
                </a:lnSpc>
              </a:pPr>
              <a:r>
                <a:rPr lang="en-US" sz="7800" b="1" dirty="0">
                  <a:solidFill>
                    <a:srgbClr val="0D0D0D"/>
                  </a:solidFill>
                  <a:latin typeface="Aptos"/>
                  <a:ea typeface="Aptos"/>
                  <a:cs typeface="Aptos"/>
                  <a:sym typeface="Aptos"/>
                </a:rPr>
                <a:t>REGULAR MEMBERS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" name="Group 3"/>
          <p:cNvGrpSpPr/>
          <p:nvPr/>
        </p:nvGrpSpPr>
        <p:grpSpPr>
          <a:xfrm>
            <a:off x="1373515" y="1135256"/>
            <a:ext cx="14580108" cy="1326385"/>
            <a:chOff x="0" y="0"/>
            <a:chExt cx="19440144" cy="17685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440144" cy="1768512"/>
            </a:xfrm>
            <a:custGeom>
              <a:avLst/>
              <a:gdLst/>
              <a:ahLst/>
              <a:cxnLst/>
              <a:rect l="l" t="t" r="r" b="b"/>
              <a:pathLst>
                <a:path w="19440144" h="1768512">
                  <a:moveTo>
                    <a:pt x="0" y="0"/>
                  </a:moveTo>
                  <a:lnTo>
                    <a:pt x="19440144" y="0"/>
                  </a:lnTo>
                  <a:lnTo>
                    <a:pt x="19440144" y="1768512"/>
                  </a:lnTo>
                  <a:lnTo>
                    <a:pt x="0" y="176851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64186" b="-164186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6675"/>
              <a:ext cx="19440144" cy="170183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 b="1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COMMITTEE MEMBERS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902896" y="2542804"/>
            <a:ext cx="3434886" cy="4859998"/>
            <a:chOff x="0" y="0"/>
            <a:chExt cx="4579849" cy="647999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79874" cy="6480048"/>
            </a:xfrm>
            <a:custGeom>
              <a:avLst/>
              <a:gdLst/>
              <a:ahLst/>
              <a:cxnLst/>
              <a:rect l="l" t="t" r="r" b="b"/>
              <a:pathLst>
                <a:path w="4579874" h="6480048">
                  <a:moveTo>
                    <a:pt x="0" y="0"/>
                  </a:moveTo>
                  <a:lnTo>
                    <a:pt x="4579874" y="0"/>
                  </a:lnTo>
                  <a:lnTo>
                    <a:pt x="4579874" y="6480048"/>
                  </a:lnTo>
                  <a:lnTo>
                    <a:pt x="0" y="64800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859548" y="7637583"/>
            <a:ext cx="3087929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ATANAS YOVCHEV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879084" y="2542804"/>
            <a:ext cx="3884000" cy="4859998"/>
            <a:chOff x="0" y="0"/>
            <a:chExt cx="5178666" cy="647999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78679" cy="6480048"/>
            </a:xfrm>
            <a:custGeom>
              <a:avLst/>
              <a:gdLst/>
              <a:ahLst/>
              <a:cxnLst/>
              <a:rect l="l" t="t" r="r" b="b"/>
              <a:pathLst>
                <a:path w="5178679" h="6480048">
                  <a:moveTo>
                    <a:pt x="0" y="0"/>
                  </a:moveTo>
                  <a:lnTo>
                    <a:pt x="5178679" y="0"/>
                  </a:lnTo>
                  <a:lnTo>
                    <a:pt x="5178679" y="6480048"/>
                  </a:lnTo>
                  <a:lnTo>
                    <a:pt x="0" y="64800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1260674" y="7637583"/>
            <a:ext cx="3512277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ILIYAN YORDANOV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4763082" y="325260"/>
            <a:ext cx="2880000" cy="1890000"/>
            <a:chOff x="0" y="0"/>
            <a:chExt cx="3601314" cy="2160003"/>
          </a:xfrm>
        </p:grpSpPr>
        <p:sp>
          <p:nvSpPr>
            <p:cNvPr id="13" name="Freeform 13" descr="Image result for steagul bulgariei"/>
            <p:cNvSpPr/>
            <p:nvPr/>
          </p:nvSpPr>
          <p:spPr>
            <a:xfrm>
              <a:off x="0" y="0"/>
              <a:ext cx="3601339" cy="2160016"/>
            </a:xfrm>
            <a:custGeom>
              <a:avLst/>
              <a:gdLst/>
              <a:ahLst/>
              <a:cxnLst/>
              <a:rect l="l" t="t" r="r" b="b"/>
              <a:pathLst>
                <a:path w="3601339" h="2160016">
                  <a:moveTo>
                    <a:pt x="0" y="0"/>
                  </a:moveTo>
                  <a:lnTo>
                    <a:pt x="3601339" y="0"/>
                  </a:lnTo>
                  <a:lnTo>
                    <a:pt x="3601339" y="2160016"/>
                  </a:lnTo>
                  <a:lnTo>
                    <a:pt x="0" y="2160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6087" t="-23140" r="-16158" b="-23681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1824668" y="488480"/>
            <a:ext cx="2948283" cy="601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BULGARIA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" name="Group 3"/>
          <p:cNvGrpSpPr/>
          <p:nvPr/>
        </p:nvGrpSpPr>
        <p:grpSpPr>
          <a:xfrm>
            <a:off x="7551172" y="877824"/>
            <a:ext cx="9987524" cy="2249424"/>
            <a:chOff x="0" y="0"/>
            <a:chExt cx="13316699" cy="29992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316703" cy="2999232"/>
            </a:xfrm>
            <a:custGeom>
              <a:avLst/>
              <a:gdLst/>
              <a:ahLst/>
              <a:cxnLst/>
              <a:rect l="l" t="t" r="r" b="b"/>
              <a:pathLst>
                <a:path w="13316703" h="2999232">
                  <a:moveTo>
                    <a:pt x="0" y="0"/>
                  </a:moveTo>
                  <a:lnTo>
                    <a:pt x="13316703" y="0"/>
                  </a:lnTo>
                  <a:lnTo>
                    <a:pt x="13316703" y="2999232"/>
                  </a:lnTo>
                  <a:lnTo>
                    <a:pt x="0" y="299923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36514" b="-36514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5725"/>
              <a:ext cx="13316699" cy="291350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776"/>
                </a:lnSpc>
              </a:pPr>
              <a:r>
                <a:rPr lang="en-US" sz="7200" b="1" dirty="0">
                  <a:solidFill>
                    <a:srgbClr val="000000"/>
                  </a:solidFill>
                  <a:latin typeface="Aptos Bold"/>
                  <a:ea typeface="Aptos Bold"/>
                  <a:cs typeface="Aptos Bold"/>
                  <a:sym typeface="Aptos Bold"/>
                </a:rPr>
                <a:t>COMMITTEE MEMBERS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95260" y="809596"/>
            <a:ext cx="4845101" cy="5237998"/>
            <a:chOff x="0" y="0"/>
            <a:chExt cx="6460134" cy="698399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460109" cy="6983984"/>
            </a:xfrm>
            <a:custGeom>
              <a:avLst/>
              <a:gdLst/>
              <a:ahLst/>
              <a:cxnLst/>
              <a:rect l="l" t="t" r="r" b="b"/>
              <a:pathLst>
                <a:path w="6460109" h="6983984">
                  <a:moveTo>
                    <a:pt x="0" y="0"/>
                  </a:moveTo>
                  <a:lnTo>
                    <a:pt x="6460109" y="0"/>
                  </a:lnTo>
                  <a:lnTo>
                    <a:pt x="6460109" y="6983984"/>
                  </a:lnTo>
                  <a:lnTo>
                    <a:pt x="0" y="69839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1132" r="-1" b="-19745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913304" y="3607613"/>
            <a:ext cx="8639680" cy="1825257"/>
            <a:chOff x="0" y="0"/>
            <a:chExt cx="11519573" cy="243367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519535" cy="2433701"/>
            </a:xfrm>
            <a:custGeom>
              <a:avLst/>
              <a:gdLst/>
              <a:ahLst/>
              <a:cxnLst/>
              <a:rect l="l" t="t" r="r" b="b"/>
              <a:pathLst>
                <a:path w="11519535" h="2433701">
                  <a:moveTo>
                    <a:pt x="0" y="405638"/>
                  </a:moveTo>
                  <a:cubicBezTo>
                    <a:pt x="0" y="181610"/>
                    <a:pt x="181610" y="0"/>
                    <a:pt x="405638" y="0"/>
                  </a:cubicBezTo>
                  <a:lnTo>
                    <a:pt x="11113897" y="0"/>
                  </a:lnTo>
                  <a:cubicBezTo>
                    <a:pt x="11337925" y="0"/>
                    <a:pt x="11519535" y="181610"/>
                    <a:pt x="11519535" y="405638"/>
                  </a:cubicBezTo>
                  <a:lnTo>
                    <a:pt x="11519535" y="2028063"/>
                  </a:lnTo>
                  <a:cubicBezTo>
                    <a:pt x="11519535" y="2252091"/>
                    <a:pt x="11337925" y="2433701"/>
                    <a:pt x="11113897" y="2433701"/>
                  </a:cubicBezTo>
                  <a:lnTo>
                    <a:pt x="405638" y="2433701"/>
                  </a:lnTo>
                  <a:cubicBezTo>
                    <a:pt x="181610" y="2433701"/>
                    <a:pt x="0" y="2252091"/>
                    <a:pt x="0" y="2028063"/>
                  </a:cubicBezTo>
                  <a:close/>
                </a:path>
              </a:pathLst>
            </a:custGeom>
            <a:solidFill>
              <a:srgbClr val="156082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001011" y="3695319"/>
            <a:ext cx="8670131" cy="1649844"/>
            <a:chOff x="0" y="0"/>
            <a:chExt cx="11560175" cy="2199792"/>
          </a:xfrm>
        </p:grpSpPr>
        <p:sp>
          <p:nvSpPr>
            <p:cNvPr id="11" name="Freeform 11"/>
            <p:cNvSpPr/>
            <p:nvPr/>
          </p:nvSpPr>
          <p:spPr>
            <a:xfrm>
              <a:off x="274481" y="0"/>
              <a:ext cx="11285694" cy="2199791"/>
            </a:xfrm>
            <a:custGeom>
              <a:avLst/>
              <a:gdLst/>
              <a:ahLst/>
              <a:cxnLst/>
              <a:rect l="l" t="t" r="r" b="b"/>
              <a:pathLst>
                <a:path w="11285694" h="2199790">
                  <a:moveTo>
                    <a:pt x="0" y="0"/>
                  </a:moveTo>
                  <a:lnTo>
                    <a:pt x="11285694" y="0"/>
                  </a:lnTo>
                  <a:lnTo>
                    <a:pt x="11285694" y="2199790"/>
                  </a:lnTo>
                  <a:lnTo>
                    <a:pt x="0" y="219979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9964" b="-49965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57150"/>
              <a:ext cx="11285690" cy="214264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860"/>
                </a:lnSpc>
              </a:pPr>
              <a:r>
                <a:rPr lang="en-US" sz="4500" dirty="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Atanas </a:t>
              </a:r>
              <a:r>
                <a:rPr lang="en-US" sz="4500" dirty="0" err="1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Yovchev</a:t>
              </a:r>
              <a:endParaRPr lang="en-US" sz="450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913304" y="5533892"/>
            <a:ext cx="8639680" cy="1825257"/>
            <a:chOff x="0" y="0"/>
            <a:chExt cx="11519573" cy="243367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519535" cy="2433701"/>
            </a:xfrm>
            <a:custGeom>
              <a:avLst/>
              <a:gdLst/>
              <a:ahLst/>
              <a:cxnLst/>
              <a:rect l="l" t="t" r="r" b="b"/>
              <a:pathLst>
                <a:path w="11519535" h="2433701">
                  <a:moveTo>
                    <a:pt x="0" y="405638"/>
                  </a:moveTo>
                  <a:cubicBezTo>
                    <a:pt x="0" y="181610"/>
                    <a:pt x="181610" y="0"/>
                    <a:pt x="405638" y="0"/>
                  </a:cubicBezTo>
                  <a:lnTo>
                    <a:pt x="11113897" y="0"/>
                  </a:lnTo>
                  <a:cubicBezTo>
                    <a:pt x="11337925" y="0"/>
                    <a:pt x="11519535" y="181610"/>
                    <a:pt x="11519535" y="405638"/>
                  </a:cubicBezTo>
                  <a:lnTo>
                    <a:pt x="11519535" y="2028063"/>
                  </a:lnTo>
                  <a:cubicBezTo>
                    <a:pt x="11519535" y="2252091"/>
                    <a:pt x="11337925" y="2433701"/>
                    <a:pt x="11113897" y="2433701"/>
                  </a:cubicBezTo>
                  <a:lnTo>
                    <a:pt x="405638" y="2433701"/>
                  </a:lnTo>
                  <a:cubicBezTo>
                    <a:pt x="181610" y="2433701"/>
                    <a:pt x="0" y="2252091"/>
                    <a:pt x="0" y="2028063"/>
                  </a:cubicBezTo>
                  <a:close/>
                </a:path>
              </a:pathLst>
            </a:custGeom>
            <a:solidFill>
              <a:srgbClr val="156082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815526" y="5643039"/>
            <a:ext cx="9723170" cy="2016287"/>
            <a:chOff x="0" y="-488593"/>
            <a:chExt cx="12964227" cy="268838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285694" cy="2199790"/>
            </a:xfrm>
            <a:custGeom>
              <a:avLst/>
              <a:gdLst/>
              <a:ahLst/>
              <a:cxnLst/>
              <a:rect l="l" t="t" r="r" b="b"/>
              <a:pathLst>
                <a:path w="11285694" h="2199790">
                  <a:moveTo>
                    <a:pt x="0" y="0"/>
                  </a:moveTo>
                  <a:lnTo>
                    <a:pt x="11285694" y="0"/>
                  </a:lnTo>
                  <a:lnTo>
                    <a:pt x="11285694" y="2199790"/>
                  </a:lnTo>
                  <a:lnTo>
                    <a:pt x="0" y="219979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9964" b="-49965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678537" y="-488593"/>
              <a:ext cx="11285690" cy="214264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860"/>
                </a:lnSpc>
              </a:pPr>
              <a:r>
                <a:rPr lang="en-US" sz="4500" dirty="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School/Organization: Bulgarian National Informatics Committee 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913304" y="7460170"/>
            <a:ext cx="8639680" cy="1825257"/>
            <a:chOff x="0" y="0"/>
            <a:chExt cx="11519573" cy="243367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519535" cy="2433701"/>
            </a:xfrm>
            <a:custGeom>
              <a:avLst/>
              <a:gdLst/>
              <a:ahLst/>
              <a:cxnLst/>
              <a:rect l="l" t="t" r="r" b="b"/>
              <a:pathLst>
                <a:path w="11519535" h="2433701">
                  <a:moveTo>
                    <a:pt x="0" y="405638"/>
                  </a:moveTo>
                  <a:cubicBezTo>
                    <a:pt x="0" y="181610"/>
                    <a:pt x="181610" y="0"/>
                    <a:pt x="405638" y="0"/>
                  </a:cubicBezTo>
                  <a:lnTo>
                    <a:pt x="11113897" y="0"/>
                  </a:lnTo>
                  <a:cubicBezTo>
                    <a:pt x="11337925" y="0"/>
                    <a:pt x="11519535" y="181610"/>
                    <a:pt x="11519535" y="405638"/>
                  </a:cubicBezTo>
                  <a:lnTo>
                    <a:pt x="11519535" y="2028063"/>
                  </a:lnTo>
                  <a:cubicBezTo>
                    <a:pt x="11519535" y="2252091"/>
                    <a:pt x="11337925" y="2433701"/>
                    <a:pt x="11113897" y="2433701"/>
                  </a:cubicBezTo>
                  <a:lnTo>
                    <a:pt x="405638" y="2433701"/>
                  </a:lnTo>
                  <a:cubicBezTo>
                    <a:pt x="181610" y="2433701"/>
                    <a:pt x="0" y="2252091"/>
                    <a:pt x="0" y="2028063"/>
                  </a:cubicBezTo>
                  <a:close/>
                </a:path>
              </a:pathLst>
            </a:custGeom>
            <a:solidFill>
              <a:srgbClr val="156082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206872" y="7860709"/>
            <a:ext cx="7536246" cy="1179772"/>
            <a:chOff x="-1491632" y="621928"/>
            <a:chExt cx="11660003" cy="2468106"/>
          </a:xfrm>
        </p:grpSpPr>
        <p:sp>
          <p:nvSpPr>
            <p:cNvPr id="21" name="Freeform 21"/>
            <p:cNvSpPr/>
            <p:nvPr/>
          </p:nvSpPr>
          <p:spPr>
            <a:xfrm>
              <a:off x="-1117323" y="890243"/>
              <a:ext cx="11285694" cy="2199791"/>
            </a:xfrm>
            <a:custGeom>
              <a:avLst/>
              <a:gdLst/>
              <a:ahLst/>
              <a:cxnLst/>
              <a:rect l="l" t="t" r="r" b="b"/>
              <a:pathLst>
                <a:path w="11285694" h="2199790">
                  <a:moveTo>
                    <a:pt x="0" y="0"/>
                  </a:moveTo>
                  <a:lnTo>
                    <a:pt x="11285694" y="0"/>
                  </a:lnTo>
                  <a:lnTo>
                    <a:pt x="11285694" y="2199790"/>
                  </a:lnTo>
                  <a:lnTo>
                    <a:pt x="0" y="219979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9964" b="-49965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-1491632" y="621928"/>
              <a:ext cx="11285690" cy="214264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860"/>
                </a:lnSpc>
              </a:pPr>
              <a:r>
                <a:rPr lang="en-US" sz="4500" dirty="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National representative</a:t>
              </a:r>
            </a:p>
          </p:txBody>
        </p:sp>
      </p:grpSp>
      <p:grpSp>
        <p:nvGrpSpPr>
          <p:cNvPr id="25" name="Group 12">
            <a:extLst>
              <a:ext uri="{FF2B5EF4-FFF2-40B4-BE49-F238E27FC236}">
                <a16:creationId xmlns:a16="http://schemas.microsoft.com/office/drawing/2014/main" id="{A0779509-348D-A601-5A19-757F7B0F9EA2}"/>
              </a:ext>
            </a:extLst>
          </p:cNvPr>
          <p:cNvGrpSpPr>
            <a:grpSpLocks noChangeAspect="1"/>
          </p:cNvGrpSpPr>
          <p:nvPr/>
        </p:nvGrpSpPr>
        <p:grpSpPr>
          <a:xfrm>
            <a:off x="1395260" y="6509683"/>
            <a:ext cx="4685377" cy="3060000"/>
            <a:chOff x="0" y="0"/>
            <a:chExt cx="3601314" cy="2160003"/>
          </a:xfrm>
        </p:grpSpPr>
        <p:sp>
          <p:nvSpPr>
            <p:cNvPr id="26" name="Freeform 13" descr="Image result for steagul bulgariei">
              <a:extLst>
                <a:ext uri="{FF2B5EF4-FFF2-40B4-BE49-F238E27FC236}">
                  <a16:creationId xmlns:a16="http://schemas.microsoft.com/office/drawing/2014/main" id="{AFE83D99-ECC4-FEDD-6D26-0F58D2EFBA19}"/>
                </a:ext>
              </a:extLst>
            </p:cNvPr>
            <p:cNvSpPr/>
            <p:nvPr/>
          </p:nvSpPr>
          <p:spPr>
            <a:xfrm>
              <a:off x="0" y="0"/>
              <a:ext cx="3601339" cy="2160016"/>
            </a:xfrm>
            <a:custGeom>
              <a:avLst/>
              <a:gdLst/>
              <a:ahLst/>
              <a:cxnLst/>
              <a:rect l="l" t="t" r="r" b="b"/>
              <a:pathLst>
                <a:path w="3601339" h="2160016">
                  <a:moveTo>
                    <a:pt x="0" y="0"/>
                  </a:moveTo>
                  <a:lnTo>
                    <a:pt x="3601339" y="0"/>
                  </a:lnTo>
                  <a:lnTo>
                    <a:pt x="3601339" y="2160016"/>
                  </a:lnTo>
                  <a:lnTo>
                    <a:pt x="0" y="2160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6087" t="-23140" r="-16158" b="-23681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" name="Group 3"/>
          <p:cNvGrpSpPr/>
          <p:nvPr/>
        </p:nvGrpSpPr>
        <p:grpSpPr>
          <a:xfrm>
            <a:off x="7624915" y="877824"/>
            <a:ext cx="9913782" cy="2249424"/>
            <a:chOff x="0" y="0"/>
            <a:chExt cx="13218376" cy="29992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218381" cy="2999232"/>
            </a:xfrm>
            <a:custGeom>
              <a:avLst/>
              <a:gdLst/>
              <a:ahLst/>
              <a:cxnLst/>
              <a:rect l="l" t="t" r="r" b="b"/>
              <a:pathLst>
                <a:path w="13218381" h="2999232">
                  <a:moveTo>
                    <a:pt x="0" y="0"/>
                  </a:moveTo>
                  <a:lnTo>
                    <a:pt x="13218381" y="0"/>
                  </a:lnTo>
                  <a:lnTo>
                    <a:pt x="13218381" y="2999232"/>
                  </a:lnTo>
                  <a:lnTo>
                    <a:pt x="0" y="299923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35875" b="-35875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5725"/>
              <a:ext cx="13218376" cy="291350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8100"/>
                </a:lnSpc>
              </a:pPr>
              <a:r>
                <a:rPr lang="en-US" sz="7500" b="1" dirty="0">
                  <a:solidFill>
                    <a:srgbClr val="000000"/>
                  </a:solidFill>
                  <a:latin typeface="Aptos Bold"/>
                  <a:ea typeface="Aptos Bold"/>
                  <a:cs typeface="Aptos Bold"/>
                  <a:sym typeface="Aptos Bold"/>
                </a:rPr>
                <a:t>COMMITTEE MEMBERS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95260" y="877824"/>
            <a:ext cx="4845101" cy="5237998"/>
            <a:chOff x="0" y="0"/>
            <a:chExt cx="6460134" cy="698399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460109" cy="6983984"/>
            </a:xfrm>
            <a:custGeom>
              <a:avLst/>
              <a:gdLst/>
              <a:ahLst/>
              <a:cxnLst/>
              <a:rect l="l" t="t" r="r" b="b"/>
              <a:pathLst>
                <a:path w="6460109" h="6983984">
                  <a:moveTo>
                    <a:pt x="0" y="0"/>
                  </a:moveTo>
                  <a:lnTo>
                    <a:pt x="6460109" y="0"/>
                  </a:lnTo>
                  <a:lnTo>
                    <a:pt x="6460109" y="6983984"/>
                  </a:lnTo>
                  <a:lnTo>
                    <a:pt x="0" y="69839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7871" b="-7872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913304" y="3460071"/>
            <a:ext cx="8639680" cy="1825695"/>
            <a:chOff x="0" y="0"/>
            <a:chExt cx="11519573" cy="243426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519662" cy="2434336"/>
            </a:xfrm>
            <a:custGeom>
              <a:avLst/>
              <a:gdLst/>
              <a:ahLst/>
              <a:cxnLst/>
              <a:rect l="l" t="t" r="r" b="b"/>
              <a:pathLst>
                <a:path w="11519662" h="2434336">
                  <a:moveTo>
                    <a:pt x="0" y="405765"/>
                  </a:moveTo>
                  <a:cubicBezTo>
                    <a:pt x="0" y="181610"/>
                    <a:pt x="181610" y="0"/>
                    <a:pt x="405765" y="0"/>
                  </a:cubicBezTo>
                  <a:lnTo>
                    <a:pt x="11113897" y="0"/>
                  </a:lnTo>
                  <a:cubicBezTo>
                    <a:pt x="11337925" y="0"/>
                    <a:pt x="11519662" y="181610"/>
                    <a:pt x="11519662" y="405765"/>
                  </a:cubicBezTo>
                  <a:lnTo>
                    <a:pt x="11519662" y="2028571"/>
                  </a:lnTo>
                  <a:cubicBezTo>
                    <a:pt x="11519662" y="2252599"/>
                    <a:pt x="11338052" y="2434336"/>
                    <a:pt x="11113897" y="2434336"/>
                  </a:cubicBezTo>
                  <a:lnTo>
                    <a:pt x="405765" y="2434336"/>
                  </a:lnTo>
                  <a:cubicBezTo>
                    <a:pt x="181610" y="2434209"/>
                    <a:pt x="0" y="2252599"/>
                    <a:pt x="0" y="2028571"/>
                  </a:cubicBezTo>
                  <a:close/>
                </a:path>
              </a:pathLst>
            </a:custGeom>
            <a:solidFill>
              <a:srgbClr val="156082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001030" y="3547796"/>
            <a:ext cx="8464229" cy="1650244"/>
            <a:chOff x="0" y="0"/>
            <a:chExt cx="11285639" cy="220032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285638" cy="2200320"/>
            </a:xfrm>
            <a:custGeom>
              <a:avLst/>
              <a:gdLst/>
              <a:ahLst/>
              <a:cxnLst/>
              <a:rect l="l" t="t" r="r" b="b"/>
              <a:pathLst>
                <a:path w="11285638" h="2200320">
                  <a:moveTo>
                    <a:pt x="0" y="0"/>
                  </a:moveTo>
                  <a:lnTo>
                    <a:pt x="11285638" y="0"/>
                  </a:lnTo>
                  <a:lnTo>
                    <a:pt x="11285638" y="2200320"/>
                  </a:lnTo>
                  <a:lnTo>
                    <a:pt x="0" y="22003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9940" b="-49940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47625"/>
              <a:ext cx="11285639" cy="215270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r>
                <a:rPr lang="en-US" sz="420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Iliyan Yordanov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913304" y="5533673"/>
            <a:ext cx="8639680" cy="1825695"/>
            <a:chOff x="0" y="0"/>
            <a:chExt cx="11519573" cy="243426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519662" cy="2434336"/>
            </a:xfrm>
            <a:custGeom>
              <a:avLst/>
              <a:gdLst/>
              <a:ahLst/>
              <a:cxnLst/>
              <a:rect l="l" t="t" r="r" b="b"/>
              <a:pathLst>
                <a:path w="11519662" h="2434336">
                  <a:moveTo>
                    <a:pt x="0" y="405765"/>
                  </a:moveTo>
                  <a:cubicBezTo>
                    <a:pt x="0" y="181610"/>
                    <a:pt x="181610" y="0"/>
                    <a:pt x="405765" y="0"/>
                  </a:cubicBezTo>
                  <a:lnTo>
                    <a:pt x="11113897" y="0"/>
                  </a:lnTo>
                  <a:cubicBezTo>
                    <a:pt x="11337925" y="0"/>
                    <a:pt x="11519662" y="181610"/>
                    <a:pt x="11519662" y="405765"/>
                  </a:cubicBezTo>
                  <a:lnTo>
                    <a:pt x="11519662" y="2028571"/>
                  </a:lnTo>
                  <a:cubicBezTo>
                    <a:pt x="11519662" y="2252599"/>
                    <a:pt x="11338052" y="2434336"/>
                    <a:pt x="11113897" y="2434336"/>
                  </a:cubicBezTo>
                  <a:lnTo>
                    <a:pt x="405765" y="2434336"/>
                  </a:lnTo>
                  <a:cubicBezTo>
                    <a:pt x="181610" y="2434209"/>
                    <a:pt x="0" y="2252599"/>
                    <a:pt x="0" y="2028571"/>
                  </a:cubicBezTo>
                  <a:close/>
                </a:path>
              </a:pathLst>
            </a:custGeom>
            <a:solidFill>
              <a:srgbClr val="156082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001030" y="5621398"/>
            <a:ext cx="8464229" cy="1650244"/>
            <a:chOff x="0" y="0"/>
            <a:chExt cx="11285639" cy="220032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285638" cy="2200320"/>
            </a:xfrm>
            <a:custGeom>
              <a:avLst/>
              <a:gdLst/>
              <a:ahLst/>
              <a:cxnLst/>
              <a:rect l="l" t="t" r="r" b="b"/>
              <a:pathLst>
                <a:path w="11285638" h="2200320">
                  <a:moveTo>
                    <a:pt x="0" y="0"/>
                  </a:moveTo>
                  <a:lnTo>
                    <a:pt x="11285638" y="0"/>
                  </a:lnTo>
                  <a:lnTo>
                    <a:pt x="11285638" y="2200320"/>
                  </a:lnTo>
                  <a:lnTo>
                    <a:pt x="0" y="22003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9940" b="-49940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47625"/>
              <a:ext cx="11285639" cy="215270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r>
                <a:rPr lang="en-US" sz="4200" dirty="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School/Organization: Bulgarian National Informatics Committee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913304" y="7607275"/>
            <a:ext cx="8639680" cy="1825695"/>
            <a:chOff x="0" y="0"/>
            <a:chExt cx="11519573" cy="243426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519662" cy="2434336"/>
            </a:xfrm>
            <a:custGeom>
              <a:avLst/>
              <a:gdLst/>
              <a:ahLst/>
              <a:cxnLst/>
              <a:rect l="l" t="t" r="r" b="b"/>
              <a:pathLst>
                <a:path w="11519662" h="2434336">
                  <a:moveTo>
                    <a:pt x="0" y="405765"/>
                  </a:moveTo>
                  <a:cubicBezTo>
                    <a:pt x="0" y="181610"/>
                    <a:pt x="181610" y="0"/>
                    <a:pt x="405765" y="0"/>
                  </a:cubicBezTo>
                  <a:lnTo>
                    <a:pt x="11113897" y="0"/>
                  </a:lnTo>
                  <a:cubicBezTo>
                    <a:pt x="11337925" y="0"/>
                    <a:pt x="11519662" y="181610"/>
                    <a:pt x="11519662" y="405765"/>
                  </a:cubicBezTo>
                  <a:lnTo>
                    <a:pt x="11519662" y="2028571"/>
                  </a:lnTo>
                  <a:cubicBezTo>
                    <a:pt x="11519662" y="2252599"/>
                    <a:pt x="11338052" y="2434336"/>
                    <a:pt x="11113897" y="2434336"/>
                  </a:cubicBezTo>
                  <a:lnTo>
                    <a:pt x="405765" y="2434336"/>
                  </a:lnTo>
                  <a:cubicBezTo>
                    <a:pt x="181610" y="2434209"/>
                    <a:pt x="0" y="2252599"/>
                    <a:pt x="0" y="2028571"/>
                  </a:cubicBezTo>
                  <a:close/>
                </a:path>
              </a:pathLst>
            </a:custGeom>
            <a:solidFill>
              <a:srgbClr val="156082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001030" y="7695000"/>
            <a:ext cx="8464229" cy="1650244"/>
            <a:chOff x="0" y="0"/>
            <a:chExt cx="11285639" cy="220032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285638" cy="2200320"/>
            </a:xfrm>
            <a:custGeom>
              <a:avLst/>
              <a:gdLst/>
              <a:ahLst/>
              <a:cxnLst/>
              <a:rect l="l" t="t" r="r" b="b"/>
              <a:pathLst>
                <a:path w="11285638" h="2200320">
                  <a:moveTo>
                    <a:pt x="0" y="0"/>
                  </a:moveTo>
                  <a:lnTo>
                    <a:pt x="11285638" y="0"/>
                  </a:lnTo>
                  <a:lnTo>
                    <a:pt x="11285638" y="2200320"/>
                  </a:lnTo>
                  <a:lnTo>
                    <a:pt x="0" y="22003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9940" b="-49940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47625"/>
              <a:ext cx="11285639" cy="215270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r>
                <a:rPr lang="en-US" sz="420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National representative</a:t>
              </a:r>
            </a:p>
          </p:txBody>
        </p:sp>
      </p:grpSp>
      <p:grpSp>
        <p:nvGrpSpPr>
          <p:cNvPr id="25" name="Group 12">
            <a:extLst>
              <a:ext uri="{FF2B5EF4-FFF2-40B4-BE49-F238E27FC236}">
                <a16:creationId xmlns:a16="http://schemas.microsoft.com/office/drawing/2014/main" id="{89B25F8A-AB44-374A-37FF-CC373E3E0999}"/>
              </a:ext>
            </a:extLst>
          </p:cNvPr>
          <p:cNvGrpSpPr>
            <a:grpSpLocks noChangeAspect="1"/>
          </p:cNvGrpSpPr>
          <p:nvPr/>
        </p:nvGrpSpPr>
        <p:grpSpPr>
          <a:xfrm>
            <a:off x="1395260" y="6509683"/>
            <a:ext cx="4685377" cy="3060000"/>
            <a:chOff x="0" y="0"/>
            <a:chExt cx="3601314" cy="2160003"/>
          </a:xfrm>
        </p:grpSpPr>
        <p:sp>
          <p:nvSpPr>
            <p:cNvPr id="26" name="Freeform 13" descr="Image result for steagul bulgariei">
              <a:extLst>
                <a:ext uri="{FF2B5EF4-FFF2-40B4-BE49-F238E27FC236}">
                  <a16:creationId xmlns:a16="http://schemas.microsoft.com/office/drawing/2014/main" id="{FE5691EC-331C-0DAC-4A75-B6ADC342FA78}"/>
                </a:ext>
              </a:extLst>
            </p:cNvPr>
            <p:cNvSpPr/>
            <p:nvPr/>
          </p:nvSpPr>
          <p:spPr>
            <a:xfrm>
              <a:off x="0" y="0"/>
              <a:ext cx="3601339" cy="2160016"/>
            </a:xfrm>
            <a:custGeom>
              <a:avLst/>
              <a:gdLst/>
              <a:ahLst/>
              <a:cxnLst/>
              <a:rect l="l" t="t" r="r" b="b"/>
              <a:pathLst>
                <a:path w="3601339" h="2160016">
                  <a:moveTo>
                    <a:pt x="0" y="0"/>
                  </a:moveTo>
                  <a:lnTo>
                    <a:pt x="3601339" y="0"/>
                  </a:lnTo>
                  <a:lnTo>
                    <a:pt x="3601339" y="2160016"/>
                  </a:lnTo>
                  <a:lnTo>
                    <a:pt x="0" y="2160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6087" t="-23140" r="-16158" b="-23681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3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2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" name="Group 3"/>
          <p:cNvGrpSpPr/>
          <p:nvPr/>
        </p:nvGrpSpPr>
        <p:grpSpPr>
          <a:xfrm>
            <a:off x="1412653" y="809454"/>
            <a:ext cx="12064937" cy="2249424"/>
            <a:chOff x="0" y="0"/>
            <a:chExt cx="16086582" cy="29992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086578" cy="2999232"/>
            </a:xfrm>
            <a:custGeom>
              <a:avLst/>
              <a:gdLst/>
              <a:ahLst/>
              <a:cxnLst/>
              <a:rect l="l" t="t" r="r" b="b"/>
              <a:pathLst>
                <a:path w="16086578" h="2999232">
                  <a:moveTo>
                    <a:pt x="0" y="0"/>
                  </a:moveTo>
                  <a:lnTo>
                    <a:pt x="16086578" y="0"/>
                  </a:lnTo>
                  <a:lnTo>
                    <a:pt x="16086578" y="2999232"/>
                  </a:lnTo>
                  <a:lnTo>
                    <a:pt x="0" y="299923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54509" b="-54509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57150"/>
              <a:ext cx="16086582" cy="294208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415"/>
                </a:lnSpc>
              </a:pPr>
              <a:r>
                <a:rPr lang="en-US" sz="5940" b="1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BULGARIA - CAUGHT FATAL SIGNAL </a:t>
              </a:r>
            </a:p>
            <a:p>
              <a:pPr algn="l">
                <a:lnSpc>
                  <a:spcPts val="6415"/>
                </a:lnSpc>
              </a:pPr>
              <a:r>
                <a:rPr lang="en-US" sz="5940" b="1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SIGABRT SIGBUS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76728" y="3969896"/>
            <a:ext cx="2428475" cy="3779996"/>
            <a:chOff x="0" y="0"/>
            <a:chExt cx="3237967" cy="503999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37992" cy="5039995"/>
            </a:xfrm>
            <a:custGeom>
              <a:avLst/>
              <a:gdLst/>
              <a:ahLst/>
              <a:cxnLst/>
              <a:rect l="l" t="t" r="r" b="b"/>
              <a:pathLst>
                <a:path w="3237992" h="5039995">
                  <a:moveTo>
                    <a:pt x="0" y="0"/>
                  </a:moveTo>
                  <a:lnTo>
                    <a:pt x="3237992" y="0"/>
                  </a:lnTo>
                  <a:lnTo>
                    <a:pt x="3237992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7130" b="-7131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27632" y="3031979"/>
            <a:ext cx="11758517" cy="693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BULGARIAN NATIONAL INFORMATICS COMMITTEE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56577" y="7824921"/>
            <a:ext cx="3011329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IVAN LUPOV</a:t>
            </a:r>
          </a:p>
          <a:p>
            <a:pPr algn="ctr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TEAM LEADER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7305446" y="3969896"/>
            <a:ext cx="2790111" cy="3779996"/>
            <a:chOff x="0" y="0"/>
            <a:chExt cx="3720148" cy="503999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20211" cy="5039995"/>
            </a:xfrm>
            <a:custGeom>
              <a:avLst/>
              <a:gdLst/>
              <a:ahLst/>
              <a:cxnLst/>
              <a:rect l="l" t="t" r="r" b="b"/>
              <a:pathLst>
                <a:path w="3720211" h="5039995">
                  <a:moveTo>
                    <a:pt x="0" y="0"/>
                  </a:moveTo>
                  <a:lnTo>
                    <a:pt x="3720211" y="0"/>
                  </a:lnTo>
                  <a:lnTo>
                    <a:pt x="3720211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6992788" y="7895301"/>
            <a:ext cx="3011329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MARTIN CHAVDAROV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0778633" y="3999205"/>
            <a:ext cx="2698956" cy="3779996"/>
            <a:chOff x="0" y="0"/>
            <a:chExt cx="3598608" cy="503999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598545" cy="5039995"/>
            </a:xfrm>
            <a:custGeom>
              <a:avLst/>
              <a:gdLst/>
              <a:ahLst/>
              <a:cxnLst/>
              <a:rect l="l" t="t" r="r" b="b"/>
              <a:pathLst>
                <a:path w="3598545" h="5039995">
                  <a:moveTo>
                    <a:pt x="0" y="0"/>
                  </a:moveTo>
                  <a:lnTo>
                    <a:pt x="3598545" y="0"/>
                  </a:lnTo>
                  <a:lnTo>
                    <a:pt x="3598545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9589" r="-20466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0870073" y="7879842"/>
            <a:ext cx="2516076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DANIEL </a:t>
            </a:r>
          </a:p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GETOV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4160656" y="4011330"/>
            <a:ext cx="3065459" cy="3779996"/>
            <a:chOff x="0" y="0"/>
            <a:chExt cx="4087279" cy="503999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087241" cy="5039995"/>
            </a:xfrm>
            <a:custGeom>
              <a:avLst/>
              <a:gdLst/>
              <a:ahLst/>
              <a:cxnLst/>
              <a:rect l="l" t="t" r="r" b="b"/>
              <a:pathLst>
                <a:path w="4087241" h="5039995">
                  <a:moveTo>
                    <a:pt x="0" y="0"/>
                  </a:moveTo>
                  <a:lnTo>
                    <a:pt x="4087241" y="0"/>
                  </a:lnTo>
                  <a:lnTo>
                    <a:pt x="4087241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6679" t="-20881" r="-6317" b="-16916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4048699" y="7899302"/>
            <a:ext cx="3289373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KIRIL </a:t>
            </a:r>
          </a:p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ZULYAMSKI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4163114" y="605674"/>
            <a:ext cx="2880000" cy="1890000"/>
            <a:chOff x="0" y="0"/>
            <a:chExt cx="4790097" cy="255809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790059" cy="2558161"/>
            </a:xfrm>
            <a:custGeom>
              <a:avLst/>
              <a:gdLst/>
              <a:ahLst/>
              <a:cxnLst/>
              <a:rect l="l" t="t" r="r" b="b"/>
              <a:pathLst>
                <a:path w="4790059" h="2558161">
                  <a:moveTo>
                    <a:pt x="0" y="0"/>
                  </a:moveTo>
                  <a:lnTo>
                    <a:pt x="4790059" y="0"/>
                  </a:lnTo>
                  <a:lnTo>
                    <a:pt x="4790059" y="2558161"/>
                  </a:lnTo>
                  <a:lnTo>
                    <a:pt x="0" y="2558161"/>
                  </a:lnTo>
                  <a:close/>
                </a:path>
              </a:pathLst>
            </a:custGeom>
            <a:blipFill>
              <a:blip r:embed="rId8"/>
              <a:stretch>
                <a:fillRect l="-12017" r="-12018" b="2"/>
              </a:stretch>
            </a:blipFill>
            <a:ln w="28575" cap="sq">
              <a:solidFill>
                <a:srgbClr val="042433"/>
              </a:solidFill>
              <a:prstDash val="solid"/>
              <a:miter/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909422" y="3957771"/>
            <a:ext cx="2835002" cy="3779996"/>
            <a:chOff x="0" y="0"/>
            <a:chExt cx="3780003" cy="503999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780028" cy="5039995"/>
            </a:xfrm>
            <a:custGeom>
              <a:avLst/>
              <a:gdLst/>
              <a:ahLst/>
              <a:cxnLst/>
              <a:rect l="l" t="t" r="r" b="b"/>
              <a:pathLst>
                <a:path w="3780028" h="5039995">
                  <a:moveTo>
                    <a:pt x="0" y="0"/>
                  </a:moveTo>
                  <a:lnTo>
                    <a:pt x="3780028" y="0"/>
                  </a:lnTo>
                  <a:lnTo>
                    <a:pt x="3780028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3637626" y="7847381"/>
            <a:ext cx="3689918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BOYAN BOYADZHIEV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5" grpId="0"/>
      <p:bldP spid="18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" name="Group 3"/>
          <p:cNvGrpSpPr/>
          <p:nvPr/>
        </p:nvGrpSpPr>
        <p:grpSpPr>
          <a:xfrm>
            <a:off x="906942" y="402698"/>
            <a:ext cx="11221164" cy="2249424"/>
            <a:chOff x="0" y="0"/>
            <a:chExt cx="14961552" cy="29992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961552" cy="2999232"/>
            </a:xfrm>
            <a:custGeom>
              <a:avLst/>
              <a:gdLst/>
              <a:ahLst/>
              <a:cxnLst/>
              <a:rect l="l" t="t" r="r" b="b"/>
              <a:pathLst>
                <a:path w="14961552" h="2999232">
                  <a:moveTo>
                    <a:pt x="0" y="0"/>
                  </a:moveTo>
                  <a:lnTo>
                    <a:pt x="14961552" y="0"/>
                  </a:lnTo>
                  <a:lnTo>
                    <a:pt x="14961552" y="2999232"/>
                  </a:lnTo>
                  <a:lnTo>
                    <a:pt x="0" y="299923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7200" b="-47200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57150"/>
              <a:ext cx="14961552" cy="294208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6415"/>
                </a:lnSpc>
              </a:pPr>
              <a:r>
                <a:rPr lang="en-US" sz="5940" b="1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BULGARIA - THE MACHINES </a:t>
              </a:r>
              <a:r>
                <a:rPr lang="en-US" sz="5940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🐢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05342" y="4055421"/>
            <a:ext cx="2910926" cy="3779996"/>
            <a:chOff x="0" y="0"/>
            <a:chExt cx="3881234" cy="503999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881247" cy="5039995"/>
            </a:xfrm>
            <a:custGeom>
              <a:avLst/>
              <a:gdLst/>
              <a:ahLst/>
              <a:cxnLst/>
              <a:rect l="l" t="t" r="r" b="b"/>
              <a:pathLst>
                <a:path w="3881247" h="5039995">
                  <a:moveTo>
                    <a:pt x="0" y="0"/>
                  </a:moveTo>
                  <a:lnTo>
                    <a:pt x="3881247" y="0"/>
                  </a:lnTo>
                  <a:lnTo>
                    <a:pt x="3881247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276" t="-4329" r="-9072" b="-3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10704" y="2697842"/>
            <a:ext cx="12601613" cy="693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BULGARIAN NATIONAL INFORMATICS COMMITTEE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79355" y="7824921"/>
            <a:ext cx="3337522" cy="1709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BISERKA YOVCHEVA </a:t>
            </a:r>
            <a:r>
              <a:rPr lang="en-US" sz="3600" b="1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TEAM LEADER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4196439" y="4041267"/>
            <a:ext cx="2899600" cy="3779996"/>
            <a:chOff x="0" y="0"/>
            <a:chExt cx="3866134" cy="503999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866134" cy="5039995"/>
            </a:xfrm>
            <a:custGeom>
              <a:avLst/>
              <a:gdLst/>
              <a:ahLst/>
              <a:cxnLst/>
              <a:rect l="l" t="t" r="r" b="b"/>
              <a:pathLst>
                <a:path w="3866134" h="5039995">
                  <a:moveTo>
                    <a:pt x="0" y="0"/>
                  </a:moveTo>
                  <a:lnTo>
                    <a:pt x="3866134" y="0"/>
                  </a:lnTo>
                  <a:lnTo>
                    <a:pt x="3866134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000862" y="7837046"/>
            <a:ext cx="3011329" cy="1709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NIKOLAY VENELINOV VALCHANOV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7408745" y="4068804"/>
            <a:ext cx="2943396" cy="3779996"/>
            <a:chOff x="0" y="0"/>
            <a:chExt cx="3924529" cy="503999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924554" cy="5039995"/>
            </a:xfrm>
            <a:custGeom>
              <a:avLst/>
              <a:gdLst/>
              <a:ahLst/>
              <a:cxnLst/>
              <a:rect l="l" t="t" r="r" b="b"/>
              <a:pathLst>
                <a:path w="3924554" h="5039995">
                  <a:moveTo>
                    <a:pt x="0" y="0"/>
                  </a:moveTo>
                  <a:lnTo>
                    <a:pt x="3924554" y="0"/>
                  </a:lnTo>
                  <a:lnTo>
                    <a:pt x="3924554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6981282" y="7878480"/>
            <a:ext cx="3689918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SIMONA HRISTOVA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0778633" y="3999205"/>
            <a:ext cx="2698956" cy="3779996"/>
            <a:chOff x="0" y="0"/>
            <a:chExt cx="3598608" cy="503999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598545" cy="5039995"/>
            </a:xfrm>
            <a:custGeom>
              <a:avLst/>
              <a:gdLst/>
              <a:ahLst/>
              <a:cxnLst/>
              <a:rect l="l" t="t" r="r" b="b"/>
              <a:pathLst>
                <a:path w="3598545" h="5039995">
                  <a:moveTo>
                    <a:pt x="0" y="0"/>
                  </a:moveTo>
                  <a:lnTo>
                    <a:pt x="3598545" y="0"/>
                  </a:lnTo>
                  <a:lnTo>
                    <a:pt x="3598545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519" r="-2522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0870073" y="7879842"/>
            <a:ext cx="2516076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VLADISLAV KOSTOV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4160656" y="4011330"/>
            <a:ext cx="3065459" cy="3779996"/>
            <a:chOff x="0" y="0"/>
            <a:chExt cx="4087279" cy="503999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087241" cy="5039995"/>
            </a:xfrm>
            <a:custGeom>
              <a:avLst/>
              <a:gdLst/>
              <a:ahLst/>
              <a:cxnLst/>
              <a:rect l="l" t="t" r="r" b="b"/>
              <a:pathLst>
                <a:path w="4087241" h="5039995">
                  <a:moveTo>
                    <a:pt x="0" y="0"/>
                  </a:moveTo>
                  <a:lnTo>
                    <a:pt x="4087241" y="0"/>
                  </a:lnTo>
                  <a:lnTo>
                    <a:pt x="4087241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4064" b="-4064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4042050" y="7878480"/>
            <a:ext cx="3289373" cy="1709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YAVOR TOSHKOV VASILEV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4160656" y="582410"/>
            <a:ext cx="2880000" cy="1890000"/>
            <a:chOff x="0" y="0"/>
            <a:chExt cx="4790097" cy="255809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790059" cy="2558161"/>
            </a:xfrm>
            <a:custGeom>
              <a:avLst/>
              <a:gdLst/>
              <a:ahLst/>
              <a:cxnLst/>
              <a:rect l="l" t="t" r="r" b="b"/>
              <a:pathLst>
                <a:path w="4790059" h="2558161">
                  <a:moveTo>
                    <a:pt x="0" y="0"/>
                  </a:moveTo>
                  <a:lnTo>
                    <a:pt x="4790059" y="0"/>
                  </a:lnTo>
                  <a:lnTo>
                    <a:pt x="4790059" y="2558161"/>
                  </a:lnTo>
                  <a:lnTo>
                    <a:pt x="0" y="2558161"/>
                  </a:lnTo>
                  <a:close/>
                </a:path>
              </a:pathLst>
            </a:custGeom>
            <a:blipFill>
              <a:blip r:embed="rId9"/>
              <a:stretch>
                <a:fillRect l="-12017" r="-12018" b="2"/>
              </a:stretch>
            </a:blipFill>
            <a:ln w="28575" cap="sq">
              <a:solidFill>
                <a:srgbClr val="042433"/>
              </a:solidFill>
              <a:prstDash val="solid"/>
              <a:miter/>
            </a:ln>
          </p:spPr>
          <p:txBody>
            <a:bodyPr/>
            <a:lstStyle/>
            <a:p>
              <a:endParaRPr lang="ro-RO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5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5" grpId="0"/>
      <p:bldP spid="18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" name="Group 3"/>
          <p:cNvGrpSpPr/>
          <p:nvPr/>
        </p:nvGrpSpPr>
        <p:grpSpPr>
          <a:xfrm>
            <a:off x="1373515" y="1135256"/>
            <a:ext cx="14580108" cy="1326385"/>
            <a:chOff x="0" y="0"/>
            <a:chExt cx="19440144" cy="17685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440144" cy="1768512"/>
            </a:xfrm>
            <a:custGeom>
              <a:avLst/>
              <a:gdLst/>
              <a:ahLst/>
              <a:cxnLst/>
              <a:rect l="l" t="t" r="r" b="b"/>
              <a:pathLst>
                <a:path w="19440144" h="1768512">
                  <a:moveTo>
                    <a:pt x="0" y="0"/>
                  </a:moveTo>
                  <a:lnTo>
                    <a:pt x="19440144" y="0"/>
                  </a:lnTo>
                  <a:lnTo>
                    <a:pt x="19440144" y="1768512"/>
                  </a:lnTo>
                  <a:lnTo>
                    <a:pt x="0" y="176851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64186" b="-164186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6675"/>
              <a:ext cx="19440144" cy="170183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 b="1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COMMITTEE MEMBERS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000337" y="2542804"/>
            <a:ext cx="3239995" cy="4859998"/>
            <a:chOff x="0" y="0"/>
            <a:chExt cx="4319994" cy="647999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320032" cy="6480048"/>
            </a:xfrm>
            <a:custGeom>
              <a:avLst/>
              <a:gdLst/>
              <a:ahLst/>
              <a:cxnLst/>
              <a:rect l="l" t="t" r="r" b="b"/>
              <a:pathLst>
                <a:path w="4320032" h="6480048">
                  <a:moveTo>
                    <a:pt x="0" y="0"/>
                  </a:moveTo>
                  <a:lnTo>
                    <a:pt x="4320032" y="0"/>
                  </a:lnTo>
                  <a:lnTo>
                    <a:pt x="4320032" y="6480048"/>
                  </a:lnTo>
                  <a:lnTo>
                    <a:pt x="0" y="64800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859548" y="7637583"/>
            <a:ext cx="3087929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GABRIELLA BLÉNESSY 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1169234" y="2542804"/>
            <a:ext cx="3439173" cy="4859998"/>
            <a:chOff x="0" y="0"/>
            <a:chExt cx="4585564" cy="647999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585589" cy="6480048"/>
            </a:xfrm>
            <a:custGeom>
              <a:avLst/>
              <a:gdLst/>
              <a:ahLst/>
              <a:cxnLst/>
              <a:rect l="l" t="t" r="r" b="b"/>
              <a:pathLst>
                <a:path w="4585589" h="6480048">
                  <a:moveTo>
                    <a:pt x="0" y="0"/>
                  </a:moveTo>
                  <a:lnTo>
                    <a:pt x="4585589" y="0"/>
                  </a:lnTo>
                  <a:lnTo>
                    <a:pt x="4585589" y="6480048"/>
                  </a:lnTo>
                  <a:lnTo>
                    <a:pt x="0" y="64800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6442" t="-3327" r="-19574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1260674" y="7637583"/>
            <a:ext cx="3512277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LÁSZLÓ NIKHÁZY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542670" y="747918"/>
            <a:ext cx="2948283" cy="601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0"/>
              </a:lnSpc>
            </a:pPr>
            <a:r>
              <a:rPr lang="en-US" sz="36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HUNGARY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4447138" y="373819"/>
            <a:ext cx="2880000" cy="1890000"/>
            <a:chOff x="0" y="0"/>
            <a:chExt cx="3239999" cy="216000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240024" cy="2160016"/>
            </a:xfrm>
            <a:custGeom>
              <a:avLst/>
              <a:gdLst/>
              <a:ahLst/>
              <a:cxnLst/>
              <a:rect l="l" t="t" r="r" b="b"/>
              <a:pathLst>
                <a:path w="3240024" h="2160016">
                  <a:moveTo>
                    <a:pt x="0" y="0"/>
                  </a:moveTo>
                  <a:lnTo>
                    <a:pt x="3240024" y="0"/>
                  </a:lnTo>
                  <a:lnTo>
                    <a:pt x="3240024" y="2160016"/>
                  </a:lnTo>
                  <a:lnTo>
                    <a:pt x="0" y="2160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" name="Group 3"/>
          <p:cNvGrpSpPr/>
          <p:nvPr/>
        </p:nvGrpSpPr>
        <p:grpSpPr>
          <a:xfrm>
            <a:off x="6550695" y="287893"/>
            <a:ext cx="9913782" cy="1806378"/>
            <a:chOff x="0" y="0"/>
            <a:chExt cx="13218376" cy="240850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218381" cy="2408510"/>
            </a:xfrm>
            <a:custGeom>
              <a:avLst/>
              <a:gdLst/>
              <a:ahLst/>
              <a:cxnLst/>
              <a:rect l="l" t="t" r="r" b="b"/>
              <a:pathLst>
                <a:path w="13218381" h="2408510">
                  <a:moveTo>
                    <a:pt x="0" y="0"/>
                  </a:moveTo>
                  <a:lnTo>
                    <a:pt x="13218381" y="0"/>
                  </a:lnTo>
                  <a:lnTo>
                    <a:pt x="13218381" y="2408510"/>
                  </a:lnTo>
                  <a:lnTo>
                    <a:pt x="0" y="240851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56937" b="-56937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5725"/>
              <a:ext cx="13218376" cy="232277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8100"/>
                </a:lnSpc>
              </a:pPr>
              <a:r>
                <a:rPr lang="en-US" sz="7500" b="1" dirty="0">
                  <a:solidFill>
                    <a:srgbClr val="000000"/>
                  </a:solidFill>
                  <a:latin typeface="Aptos Bold"/>
                  <a:ea typeface="Aptos Bold"/>
                  <a:cs typeface="Aptos Bold"/>
                  <a:sym typeface="Aptos Bold"/>
                </a:rPr>
                <a:t>COMMITTEE MEMBERS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267338" y="3565608"/>
            <a:ext cx="8639680" cy="1825695"/>
            <a:chOff x="0" y="0"/>
            <a:chExt cx="11519573" cy="243426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519662" cy="2434336"/>
            </a:xfrm>
            <a:custGeom>
              <a:avLst/>
              <a:gdLst/>
              <a:ahLst/>
              <a:cxnLst/>
              <a:rect l="l" t="t" r="r" b="b"/>
              <a:pathLst>
                <a:path w="11519662" h="2434336">
                  <a:moveTo>
                    <a:pt x="0" y="405765"/>
                  </a:moveTo>
                  <a:cubicBezTo>
                    <a:pt x="0" y="181610"/>
                    <a:pt x="181610" y="0"/>
                    <a:pt x="405765" y="0"/>
                  </a:cubicBezTo>
                  <a:lnTo>
                    <a:pt x="11113897" y="0"/>
                  </a:lnTo>
                  <a:cubicBezTo>
                    <a:pt x="11337925" y="0"/>
                    <a:pt x="11519662" y="181610"/>
                    <a:pt x="11519662" y="405765"/>
                  </a:cubicBezTo>
                  <a:lnTo>
                    <a:pt x="11519662" y="2028571"/>
                  </a:lnTo>
                  <a:cubicBezTo>
                    <a:pt x="11519662" y="2252599"/>
                    <a:pt x="11338052" y="2434336"/>
                    <a:pt x="11113897" y="2434336"/>
                  </a:cubicBezTo>
                  <a:lnTo>
                    <a:pt x="405765" y="2434336"/>
                  </a:lnTo>
                  <a:cubicBezTo>
                    <a:pt x="181610" y="2434209"/>
                    <a:pt x="0" y="2252599"/>
                    <a:pt x="0" y="2028571"/>
                  </a:cubicBezTo>
                  <a:close/>
                </a:path>
              </a:pathLst>
            </a:custGeom>
            <a:solidFill>
              <a:srgbClr val="156082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355073" y="3653342"/>
            <a:ext cx="8464229" cy="1650244"/>
            <a:chOff x="0" y="0"/>
            <a:chExt cx="11285639" cy="220032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285638" cy="2200320"/>
            </a:xfrm>
            <a:custGeom>
              <a:avLst/>
              <a:gdLst/>
              <a:ahLst/>
              <a:cxnLst/>
              <a:rect l="l" t="t" r="r" b="b"/>
              <a:pathLst>
                <a:path w="11285638" h="2200320">
                  <a:moveTo>
                    <a:pt x="0" y="0"/>
                  </a:moveTo>
                  <a:lnTo>
                    <a:pt x="11285638" y="0"/>
                  </a:lnTo>
                  <a:lnTo>
                    <a:pt x="11285638" y="2200320"/>
                  </a:lnTo>
                  <a:lnTo>
                    <a:pt x="0" y="22003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9940" b="-49940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7625"/>
              <a:ext cx="11285639" cy="215270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r>
                <a:rPr lang="en-US" sz="420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Gabriella Blénessy 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267338" y="5616750"/>
            <a:ext cx="8639680" cy="1825695"/>
            <a:chOff x="0" y="0"/>
            <a:chExt cx="11519573" cy="243426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519662" cy="2434336"/>
            </a:xfrm>
            <a:custGeom>
              <a:avLst/>
              <a:gdLst/>
              <a:ahLst/>
              <a:cxnLst/>
              <a:rect l="l" t="t" r="r" b="b"/>
              <a:pathLst>
                <a:path w="11519662" h="2434336">
                  <a:moveTo>
                    <a:pt x="0" y="405765"/>
                  </a:moveTo>
                  <a:cubicBezTo>
                    <a:pt x="0" y="181610"/>
                    <a:pt x="181610" y="0"/>
                    <a:pt x="405765" y="0"/>
                  </a:cubicBezTo>
                  <a:lnTo>
                    <a:pt x="11113897" y="0"/>
                  </a:lnTo>
                  <a:cubicBezTo>
                    <a:pt x="11337925" y="0"/>
                    <a:pt x="11519662" y="181610"/>
                    <a:pt x="11519662" y="405765"/>
                  </a:cubicBezTo>
                  <a:lnTo>
                    <a:pt x="11519662" y="2028571"/>
                  </a:lnTo>
                  <a:cubicBezTo>
                    <a:pt x="11519662" y="2252599"/>
                    <a:pt x="11338052" y="2434336"/>
                    <a:pt x="11113897" y="2434336"/>
                  </a:cubicBezTo>
                  <a:lnTo>
                    <a:pt x="405765" y="2434336"/>
                  </a:lnTo>
                  <a:cubicBezTo>
                    <a:pt x="181610" y="2434209"/>
                    <a:pt x="0" y="2252599"/>
                    <a:pt x="0" y="2028571"/>
                  </a:cubicBezTo>
                  <a:close/>
                </a:path>
              </a:pathLst>
            </a:custGeom>
            <a:solidFill>
              <a:srgbClr val="156082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355073" y="5704475"/>
            <a:ext cx="8464229" cy="1650244"/>
            <a:chOff x="0" y="0"/>
            <a:chExt cx="11285639" cy="220032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285638" cy="2200320"/>
            </a:xfrm>
            <a:custGeom>
              <a:avLst/>
              <a:gdLst/>
              <a:ahLst/>
              <a:cxnLst/>
              <a:rect l="l" t="t" r="r" b="b"/>
              <a:pathLst>
                <a:path w="11285638" h="2200320">
                  <a:moveTo>
                    <a:pt x="0" y="0"/>
                  </a:moveTo>
                  <a:lnTo>
                    <a:pt x="11285638" y="0"/>
                  </a:lnTo>
                  <a:lnTo>
                    <a:pt x="11285638" y="2200320"/>
                  </a:lnTo>
                  <a:lnTo>
                    <a:pt x="0" y="22003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9940" b="-49940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47625"/>
              <a:ext cx="11285639" cy="215270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r>
                <a:rPr lang="en-US" sz="420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School/Organization: Budapesti Fazekas Mihály Gimnázium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267338" y="7690342"/>
            <a:ext cx="8639680" cy="1825695"/>
            <a:chOff x="0" y="0"/>
            <a:chExt cx="11519573" cy="243426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519662" cy="2434336"/>
            </a:xfrm>
            <a:custGeom>
              <a:avLst/>
              <a:gdLst/>
              <a:ahLst/>
              <a:cxnLst/>
              <a:rect l="l" t="t" r="r" b="b"/>
              <a:pathLst>
                <a:path w="11519662" h="2434336">
                  <a:moveTo>
                    <a:pt x="0" y="405765"/>
                  </a:moveTo>
                  <a:cubicBezTo>
                    <a:pt x="0" y="181610"/>
                    <a:pt x="181610" y="0"/>
                    <a:pt x="405765" y="0"/>
                  </a:cubicBezTo>
                  <a:lnTo>
                    <a:pt x="11113897" y="0"/>
                  </a:lnTo>
                  <a:cubicBezTo>
                    <a:pt x="11337925" y="0"/>
                    <a:pt x="11519662" y="181610"/>
                    <a:pt x="11519662" y="405765"/>
                  </a:cubicBezTo>
                  <a:lnTo>
                    <a:pt x="11519662" y="2028571"/>
                  </a:lnTo>
                  <a:cubicBezTo>
                    <a:pt x="11519662" y="2252599"/>
                    <a:pt x="11338052" y="2434336"/>
                    <a:pt x="11113897" y="2434336"/>
                  </a:cubicBezTo>
                  <a:lnTo>
                    <a:pt x="405765" y="2434336"/>
                  </a:lnTo>
                  <a:cubicBezTo>
                    <a:pt x="181610" y="2434209"/>
                    <a:pt x="0" y="2252599"/>
                    <a:pt x="0" y="2028571"/>
                  </a:cubicBezTo>
                  <a:close/>
                </a:path>
              </a:pathLst>
            </a:custGeom>
            <a:solidFill>
              <a:srgbClr val="156082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355073" y="7778077"/>
            <a:ext cx="8464229" cy="1650244"/>
            <a:chOff x="0" y="0"/>
            <a:chExt cx="11285639" cy="220032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285638" cy="2200320"/>
            </a:xfrm>
            <a:custGeom>
              <a:avLst/>
              <a:gdLst/>
              <a:ahLst/>
              <a:cxnLst/>
              <a:rect l="l" t="t" r="r" b="b"/>
              <a:pathLst>
                <a:path w="11285638" h="2200320">
                  <a:moveTo>
                    <a:pt x="0" y="0"/>
                  </a:moveTo>
                  <a:lnTo>
                    <a:pt x="11285638" y="0"/>
                  </a:lnTo>
                  <a:lnTo>
                    <a:pt x="11285638" y="2200320"/>
                  </a:lnTo>
                  <a:lnTo>
                    <a:pt x="0" y="22003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9940" b="-49940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47625"/>
              <a:ext cx="11285639" cy="215270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r>
                <a:rPr lang="en-US" sz="420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National representative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590313" y="6605149"/>
            <a:ext cx="4455004" cy="2970000"/>
            <a:chOff x="0" y="0"/>
            <a:chExt cx="5940006" cy="3960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940044" cy="3959987"/>
            </a:xfrm>
            <a:custGeom>
              <a:avLst/>
              <a:gdLst/>
              <a:ahLst/>
              <a:cxnLst/>
              <a:rect l="l" t="t" r="r" b="b"/>
              <a:pathLst>
                <a:path w="5940044" h="3959987">
                  <a:moveTo>
                    <a:pt x="0" y="0"/>
                  </a:moveTo>
                  <a:lnTo>
                    <a:pt x="5940044" y="0"/>
                  </a:lnTo>
                  <a:lnTo>
                    <a:pt x="5940044" y="3959987"/>
                  </a:lnTo>
                  <a:lnTo>
                    <a:pt x="0" y="3959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192531" y="1251842"/>
            <a:ext cx="3239995" cy="4859998"/>
            <a:chOff x="0" y="0"/>
            <a:chExt cx="4319994" cy="647999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320032" cy="6480048"/>
            </a:xfrm>
            <a:custGeom>
              <a:avLst/>
              <a:gdLst/>
              <a:ahLst/>
              <a:cxnLst/>
              <a:rect l="l" t="t" r="r" b="b"/>
              <a:pathLst>
                <a:path w="4320032" h="6480048">
                  <a:moveTo>
                    <a:pt x="0" y="0"/>
                  </a:moveTo>
                  <a:lnTo>
                    <a:pt x="4320032" y="0"/>
                  </a:lnTo>
                  <a:lnTo>
                    <a:pt x="4320032" y="6480048"/>
                  </a:lnTo>
                  <a:lnTo>
                    <a:pt x="0" y="64800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" name="Group 3"/>
          <p:cNvGrpSpPr/>
          <p:nvPr/>
        </p:nvGrpSpPr>
        <p:grpSpPr>
          <a:xfrm>
            <a:off x="6550695" y="287893"/>
            <a:ext cx="9913782" cy="1806378"/>
            <a:chOff x="0" y="0"/>
            <a:chExt cx="13218376" cy="240850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218381" cy="2408510"/>
            </a:xfrm>
            <a:custGeom>
              <a:avLst/>
              <a:gdLst/>
              <a:ahLst/>
              <a:cxnLst/>
              <a:rect l="l" t="t" r="r" b="b"/>
              <a:pathLst>
                <a:path w="13218381" h="2408510">
                  <a:moveTo>
                    <a:pt x="0" y="0"/>
                  </a:moveTo>
                  <a:lnTo>
                    <a:pt x="13218381" y="0"/>
                  </a:lnTo>
                  <a:lnTo>
                    <a:pt x="13218381" y="2408510"/>
                  </a:lnTo>
                  <a:lnTo>
                    <a:pt x="0" y="240851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56937" b="-56937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5725"/>
              <a:ext cx="13218376" cy="232277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8100"/>
                </a:lnSpc>
              </a:pPr>
              <a:r>
                <a:rPr lang="en-US" sz="7500" b="1" dirty="0">
                  <a:solidFill>
                    <a:srgbClr val="000000"/>
                  </a:solidFill>
                  <a:latin typeface="Aptos Bold"/>
                  <a:ea typeface="Aptos Bold"/>
                  <a:cs typeface="Aptos Bold"/>
                  <a:sym typeface="Aptos Bold"/>
                </a:rPr>
                <a:t>COMMITTEE MEMBERS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95260" y="877824"/>
            <a:ext cx="4845101" cy="5237998"/>
            <a:chOff x="0" y="0"/>
            <a:chExt cx="6460134" cy="698399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460109" cy="6983984"/>
            </a:xfrm>
            <a:custGeom>
              <a:avLst/>
              <a:gdLst/>
              <a:ahLst/>
              <a:cxnLst/>
              <a:rect l="l" t="t" r="r" b="b"/>
              <a:pathLst>
                <a:path w="6460109" h="6983984">
                  <a:moveTo>
                    <a:pt x="0" y="0"/>
                  </a:moveTo>
                  <a:lnTo>
                    <a:pt x="6460109" y="0"/>
                  </a:lnTo>
                  <a:lnTo>
                    <a:pt x="6460109" y="6983984"/>
                  </a:lnTo>
                  <a:lnTo>
                    <a:pt x="0" y="69839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054" r="-4055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267338" y="3565608"/>
            <a:ext cx="8639680" cy="1825695"/>
            <a:chOff x="0" y="0"/>
            <a:chExt cx="11519573" cy="243426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519662" cy="2434336"/>
            </a:xfrm>
            <a:custGeom>
              <a:avLst/>
              <a:gdLst/>
              <a:ahLst/>
              <a:cxnLst/>
              <a:rect l="l" t="t" r="r" b="b"/>
              <a:pathLst>
                <a:path w="11519662" h="2434336">
                  <a:moveTo>
                    <a:pt x="0" y="405765"/>
                  </a:moveTo>
                  <a:cubicBezTo>
                    <a:pt x="0" y="181610"/>
                    <a:pt x="181610" y="0"/>
                    <a:pt x="405765" y="0"/>
                  </a:cubicBezTo>
                  <a:lnTo>
                    <a:pt x="11113897" y="0"/>
                  </a:lnTo>
                  <a:cubicBezTo>
                    <a:pt x="11337925" y="0"/>
                    <a:pt x="11519662" y="181610"/>
                    <a:pt x="11519662" y="405765"/>
                  </a:cubicBezTo>
                  <a:lnTo>
                    <a:pt x="11519662" y="2028571"/>
                  </a:lnTo>
                  <a:cubicBezTo>
                    <a:pt x="11519662" y="2252599"/>
                    <a:pt x="11338052" y="2434336"/>
                    <a:pt x="11113897" y="2434336"/>
                  </a:cubicBezTo>
                  <a:lnTo>
                    <a:pt x="405765" y="2434336"/>
                  </a:lnTo>
                  <a:cubicBezTo>
                    <a:pt x="181610" y="2434209"/>
                    <a:pt x="0" y="2252599"/>
                    <a:pt x="0" y="2028571"/>
                  </a:cubicBezTo>
                  <a:close/>
                </a:path>
              </a:pathLst>
            </a:custGeom>
            <a:solidFill>
              <a:srgbClr val="156082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355073" y="3653342"/>
            <a:ext cx="8464229" cy="1650244"/>
            <a:chOff x="0" y="0"/>
            <a:chExt cx="11285639" cy="220032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285638" cy="2200320"/>
            </a:xfrm>
            <a:custGeom>
              <a:avLst/>
              <a:gdLst/>
              <a:ahLst/>
              <a:cxnLst/>
              <a:rect l="l" t="t" r="r" b="b"/>
              <a:pathLst>
                <a:path w="11285638" h="2200320">
                  <a:moveTo>
                    <a:pt x="0" y="0"/>
                  </a:moveTo>
                  <a:lnTo>
                    <a:pt x="11285638" y="0"/>
                  </a:lnTo>
                  <a:lnTo>
                    <a:pt x="11285638" y="2200320"/>
                  </a:lnTo>
                  <a:lnTo>
                    <a:pt x="0" y="22003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9940" b="-49940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47625"/>
              <a:ext cx="11285639" cy="215270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r>
                <a:rPr lang="en-US" sz="420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László Nikházy 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267338" y="5616750"/>
            <a:ext cx="8639680" cy="1825695"/>
            <a:chOff x="0" y="0"/>
            <a:chExt cx="11519573" cy="243426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519662" cy="2434336"/>
            </a:xfrm>
            <a:custGeom>
              <a:avLst/>
              <a:gdLst/>
              <a:ahLst/>
              <a:cxnLst/>
              <a:rect l="l" t="t" r="r" b="b"/>
              <a:pathLst>
                <a:path w="11519662" h="2434336">
                  <a:moveTo>
                    <a:pt x="0" y="405765"/>
                  </a:moveTo>
                  <a:cubicBezTo>
                    <a:pt x="0" y="181610"/>
                    <a:pt x="181610" y="0"/>
                    <a:pt x="405765" y="0"/>
                  </a:cubicBezTo>
                  <a:lnTo>
                    <a:pt x="11113897" y="0"/>
                  </a:lnTo>
                  <a:cubicBezTo>
                    <a:pt x="11337925" y="0"/>
                    <a:pt x="11519662" y="181610"/>
                    <a:pt x="11519662" y="405765"/>
                  </a:cubicBezTo>
                  <a:lnTo>
                    <a:pt x="11519662" y="2028571"/>
                  </a:lnTo>
                  <a:cubicBezTo>
                    <a:pt x="11519662" y="2252599"/>
                    <a:pt x="11338052" y="2434336"/>
                    <a:pt x="11113897" y="2434336"/>
                  </a:cubicBezTo>
                  <a:lnTo>
                    <a:pt x="405765" y="2434336"/>
                  </a:lnTo>
                  <a:cubicBezTo>
                    <a:pt x="181610" y="2434209"/>
                    <a:pt x="0" y="2252599"/>
                    <a:pt x="0" y="2028571"/>
                  </a:cubicBezTo>
                  <a:close/>
                </a:path>
              </a:pathLst>
            </a:custGeom>
            <a:solidFill>
              <a:srgbClr val="156082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355073" y="5704475"/>
            <a:ext cx="8464229" cy="1650244"/>
            <a:chOff x="0" y="0"/>
            <a:chExt cx="11285639" cy="2200326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285638" cy="2200320"/>
            </a:xfrm>
            <a:custGeom>
              <a:avLst/>
              <a:gdLst/>
              <a:ahLst/>
              <a:cxnLst/>
              <a:rect l="l" t="t" r="r" b="b"/>
              <a:pathLst>
                <a:path w="11285638" h="2200320">
                  <a:moveTo>
                    <a:pt x="0" y="0"/>
                  </a:moveTo>
                  <a:lnTo>
                    <a:pt x="11285638" y="0"/>
                  </a:lnTo>
                  <a:lnTo>
                    <a:pt x="11285638" y="2200320"/>
                  </a:lnTo>
                  <a:lnTo>
                    <a:pt x="0" y="22003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9940" b="-49940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47625"/>
              <a:ext cx="11285639" cy="215270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r>
                <a:rPr lang="en-US" sz="420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School/Organization: Debreceni Fazekas Mihály Gimnázium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267338" y="7690342"/>
            <a:ext cx="8639680" cy="1825695"/>
            <a:chOff x="0" y="0"/>
            <a:chExt cx="11519573" cy="243426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519662" cy="2434336"/>
            </a:xfrm>
            <a:custGeom>
              <a:avLst/>
              <a:gdLst/>
              <a:ahLst/>
              <a:cxnLst/>
              <a:rect l="l" t="t" r="r" b="b"/>
              <a:pathLst>
                <a:path w="11519662" h="2434336">
                  <a:moveTo>
                    <a:pt x="0" y="405765"/>
                  </a:moveTo>
                  <a:cubicBezTo>
                    <a:pt x="0" y="181610"/>
                    <a:pt x="181610" y="0"/>
                    <a:pt x="405765" y="0"/>
                  </a:cubicBezTo>
                  <a:lnTo>
                    <a:pt x="11113897" y="0"/>
                  </a:lnTo>
                  <a:cubicBezTo>
                    <a:pt x="11337925" y="0"/>
                    <a:pt x="11519662" y="181610"/>
                    <a:pt x="11519662" y="405765"/>
                  </a:cubicBezTo>
                  <a:lnTo>
                    <a:pt x="11519662" y="2028571"/>
                  </a:lnTo>
                  <a:cubicBezTo>
                    <a:pt x="11519662" y="2252599"/>
                    <a:pt x="11338052" y="2434336"/>
                    <a:pt x="11113897" y="2434336"/>
                  </a:cubicBezTo>
                  <a:lnTo>
                    <a:pt x="405765" y="2434336"/>
                  </a:lnTo>
                  <a:cubicBezTo>
                    <a:pt x="181610" y="2434209"/>
                    <a:pt x="0" y="2252599"/>
                    <a:pt x="0" y="2028571"/>
                  </a:cubicBezTo>
                  <a:close/>
                </a:path>
              </a:pathLst>
            </a:custGeom>
            <a:solidFill>
              <a:srgbClr val="156082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355073" y="7778077"/>
            <a:ext cx="8464229" cy="1650244"/>
            <a:chOff x="0" y="0"/>
            <a:chExt cx="11285639" cy="220032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285638" cy="2200320"/>
            </a:xfrm>
            <a:custGeom>
              <a:avLst/>
              <a:gdLst/>
              <a:ahLst/>
              <a:cxnLst/>
              <a:rect l="l" t="t" r="r" b="b"/>
              <a:pathLst>
                <a:path w="11285638" h="2200320">
                  <a:moveTo>
                    <a:pt x="0" y="0"/>
                  </a:moveTo>
                  <a:lnTo>
                    <a:pt x="11285638" y="0"/>
                  </a:lnTo>
                  <a:lnTo>
                    <a:pt x="11285638" y="2200320"/>
                  </a:lnTo>
                  <a:lnTo>
                    <a:pt x="0" y="22003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9940" b="-49940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47625"/>
              <a:ext cx="11285639" cy="215270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r>
                <a:rPr lang="en-US" sz="420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International coordinator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590313" y="6605149"/>
            <a:ext cx="4455004" cy="2970000"/>
            <a:chOff x="0" y="0"/>
            <a:chExt cx="5940006" cy="3960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940044" cy="3959987"/>
            </a:xfrm>
            <a:custGeom>
              <a:avLst/>
              <a:gdLst/>
              <a:ahLst/>
              <a:cxnLst/>
              <a:rect l="l" t="t" r="r" b="b"/>
              <a:pathLst>
                <a:path w="5940044" h="3959987">
                  <a:moveTo>
                    <a:pt x="0" y="0"/>
                  </a:moveTo>
                  <a:lnTo>
                    <a:pt x="5940044" y="0"/>
                  </a:lnTo>
                  <a:lnTo>
                    <a:pt x="5940044" y="3959987"/>
                  </a:lnTo>
                  <a:lnTo>
                    <a:pt x="0" y="3959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" name="Group 3"/>
          <p:cNvGrpSpPr/>
          <p:nvPr/>
        </p:nvGrpSpPr>
        <p:grpSpPr>
          <a:xfrm>
            <a:off x="1211047" y="395278"/>
            <a:ext cx="12659878" cy="2249424"/>
            <a:chOff x="0" y="0"/>
            <a:chExt cx="16879837" cy="29992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879832" cy="2999232"/>
            </a:xfrm>
            <a:custGeom>
              <a:avLst/>
              <a:gdLst/>
              <a:ahLst/>
              <a:cxnLst/>
              <a:rect l="l" t="t" r="r" b="b"/>
              <a:pathLst>
                <a:path w="16879832" h="2999232">
                  <a:moveTo>
                    <a:pt x="0" y="0"/>
                  </a:moveTo>
                  <a:lnTo>
                    <a:pt x="16879832" y="0"/>
                  </a:lnTo>
                  <a:lnTo>
                    <a:pt x="16879832" y="2999232"/>
                  </a:lnTo>
                  <a:lnTo>
                    <a:pt x="0" y="299923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59662" b="-59662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6675"/>
              <a:ext cx="16879837" cy="293255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 b="1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HUNGARY - OKOSTOJÁS RÁNTOTTA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09370" y="3379756"/>
            <a:ext cx="2639959" cy="3779996"/>
            <a:chOff x="0" y="0"/>
            <a:chExt cx="3519945" cy="503999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519932" cy="5039995"/>
            </a:xfrm>
            <a:custGeom>
              <a:avLst/>
              <a:gdLst/>
              <a:ahLst/>
              <a:cxnLst/>
              <a:rect l="l" t="t" r="r" b="b"/>
              <a:pathLst>
                <a:path w="3519932" h="5039995">
                  <a:moveTo>
                    <a:pt x="0" y="0"/>
                  </a:moveTo>
                  <a:lnTo>
                    <a:pt x="3519932" y="0"/>
                  </a:lnTo>
                  <a:lnTo>
                    <a:pt x="3519932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380" b="-2380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63385" y="7473191"/>
            <a:ext cx="3666773" cy="1709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GABRIELLA BLÉNESSY </a:t>
            </a:r>
          </a:p>
          <a:p>
            <a:pPr algn="ctr">
              <a:lnSpc>
                <a:spcPts val="4320"/>
              </a:lnSpc>
            </a:pPr>
            <a:r>
              <a:rPr lang="en-US" sz="36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TEAM LEADER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4321607" y="3396167"/>
            <a:ext cx="2954217" cy="3779996"/>
            <a:chOff x="0" y="0"/>
            <a:chExt cx="3938956" cy="503999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38905" cy="5039995"/>
            </a:xfrm>
            <a:custGeom>
              <a:avLst/>
              <a:gdLst/>
              <a:ahLst/>
              <a:cxnLst/>
              <a:rect l="l" t="t" r="r" b="b"/>
              <a:pathLst>
                <a:path w="3938905" h="5039995">
                  <a:moveTo>
                    <a:pt x="0" y="0"/>
                  </a:moveTo>
                  <a:lnTo>
                    <a:pt x="3938905" y="0"/>
                  </a:lnTo>
                  <a:lnTo>
                    <a:pt x="3938905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2102" r="-1" b="-2103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309015" y="7490793"/>
            <a:ext cx="2979391" cy="601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IGNÁC BALLA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601369" y="7490793"/>
            <a:ext cx="2979391" cy="601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HORKA FAJSZI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7865126" y="3396167"/>
            <a:ext cx="2807075" cy="3779996"/>
            <a:chOff x="0" y="0"/>
            <a:chExt cx="3742766" cy="503999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742817" cy="5039995"/>
            </a:xfrm>
            <a:custGeom>
              <a:avLst/>
              <a:gdLst/>
              <a:ahLst/>
              <a:cxnLst/>
              <a:rect l="l" t="t" r="r" b="b"/>
              <a:pathLst>
                <a:path w="3742817" h="5039995">
                  <a:moveTo>
                    <a:pt x="0" y="0"/>
                  </a:moveTo>
                  <a:lnTo>
                    <a:pt x="3742817" y="0"/>
                  </a:lnTo>
                  <a:lnTo>
                    <a:pt x="3742817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7465" r="-8536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1262531" y="7473191"/>
            <a:ext cx="2979391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GERGELY SZABÓ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554886" y="7470334"/>
            <a:ext cx="2979391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BENEDEK SZASZKÓ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1261512" y="3379756"/>
            <a:ext cx="2835002" cy="3779996"/>
            <a:chOff x="0" y="0"/>
            <a:chExt cx="3780003" cy="503999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780028" cy="5039995"/>
            </a:xfrm>
            <a:custGeom>
              <a:avLst/>
              <a:gdLst/>
              <a:ahLst/>
              <a:cxnLst/>
              <a:rect l="l" t="t" r="r" b="b"/>
              <a:pathLst>
                <a:path w="3780028" h="5039995">
                  <a:moveTo>
                    <a:pt x="0" y="0"/>
                  </a:moveTo>
                  <a:lnTo>
                    <a:pt x="3780028" y="0"/>
                  </a:lnTo>
                  <a:lnTo>
                    <a:pt x="3780028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701609" y="3396167"/>
            <a:ext cx="2520001" cy="3779996"/>
            <a:chOff x="0" y="0"/>
            <a:chExt cx="3360001" cy="503999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360039" cy="5039995"/>
            </a:xfrm>
            <a:custGeom>
              <a:avLst/>
              <a:gdLst/>
              <a:ahLst/>
              <a:cxnLst/>
              <a:rect l="l" t="t" r="r" b="b"/>
              <a:pathLst>
                <a:path w="3360039" h="5039995">
                  <a:moveTo>
                    <a:pt x="0" y="0"/>
                  </a:moveTo>
                  <a:lnTo>
                    <a:pt x="3360039" y="0"/>
                  </a:lnTo>
                  <a:lnTo>
                    <a:pt x="3360039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1635" r="-11634" b="-1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4049785" y="711794"/>
            <a:ext cx="2880000" cy="1889998"/>
            <a:chOff x="0" y="0"/>
            <a:chExt cx="3780003" cy="251999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780028" cy="2520061"/>
            </a:xfrm>
            <a:custGeom>
              <a:avLst/>
              <a:gdLst/>
              <a:ahLst/>
              <a:cxnLst/>
              <a:rect l="l" t="t" r="r" b="b"/>
              <a:pathLst>
                <a:path w="3780028" h="2520061">
                  <a:moveTo>
                    <a:pt x="0" y="0"/>
                  </a:moveTo>
                  <a:lnTo>
                    <a:pt x="3780028" y="0"/>
                  </a:lnTo>
                  <a:lnTo>
                    <a:pt x="3780028" y="2520061"/>
                  </a:lnTo>
                  <a:lnTo>
                    <a:pt x="0" y="2520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b="2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300810" y="2388137"/>
            <a:ext cx="11842690" cy="693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BUDAPESTI FAZEKAS MIHÁLY GIMNÁZIUM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5" grpId="0"/>
      <p:bldP spid="16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" y="1824895"/>
            <a:ext cx="1097280" cy="1010193"/>
          </a:xfrm>
          <a:custGeom>
            <a:avLst/>
            <a:gdLst/>
            <a:ahLst/>
            <a:cxnLst/>
            <a:rect l="l" t="t" r="r" b="b"/>
            <a:pathLst>
              <a:path w="1097280" h="1010193">
                <a:moveTo>
                  <a:pt x="0" y="0"/>
                </a:moveTo>
                <a:lnTo>
                  <a:pt x="1097280" y="0"/>
                </a:lnTo>
                <a:lnTo>
                  <a:pt x="1097280" y="1010193"/>
                </a:lnTo>
                <a:lnTo>
                  <a:pt x="0" y="10101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5" name="Group 5"/>
          <p:cNvGrpSpPr/>
          <p:nvPr/>
        </p:nvGrpSpPr>
        <p:grpSpPr>
          <a:xfrm>
            <a:off x="2068363" y="38100"/>
            <a:ext cx="15259517" cy="1357354"/>
            <a:chOff x="0" y="0"/>
            <a:chExt cx="20346022" cy="180980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346020" cy="1809807"/>
            </a:xfrm>
            <a:custGeom>
              <a:avLst/>
              <a:gdLst/>
              <a:ahLst/>
              <a:cxnLst/>
              <a:rect l="l" t="t" r="r" b="b"/>
              <a:pathLst>
                <a:path w="20346020" h="1809807">
                  <a:moveTo>
                    <a:pt x="0" y="0"/>
                  </a:moveTo>
                  <a:lnTo>
                    <a:pt x="20346020" y="0"/>
                  </a:lnTo>
                  <a:lnTo>
                    <a:pt x="20346020" y="1809807"/>
                  </a:lnTo>
                  <a:lnTo>
                    <a:pt x="0" y="1809807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t="-175999" b="-162105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85725"/>
              <a:ext cx="20346022" cy="172408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776"/>
                </a:lnSpc>
              </a:pPr>
              <a:r>
                <a:rPr lang="en-US" sz="6600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NATIONAL SCIENTIFIC COM</a:t>
              </a:r>
              <a:r>
                <a:rPr lang="ro-RO" sz="6600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M</a:t>
              </a:r>
              <a:r>
                <a:rPr lang="en-US" sz="6600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ITTEE</a:t>
              </a:r>
            </a:p>
          </p:txBody>
        </p:sp>
      </p:grpSp>
      <p:sp>
        <p:nvSpPr>
          <p:cNvPr id="8" name="AutoShape 8"/>
          <p:cNvSpPr/>
          <p:nvPr/>
        </p:nvSpPr>
        <p:spPr>
          <a:xfrm rot="10781400">
            <a:off x="1214323" y="9704156"/>
            <a:ext cx="15859354" cy="0"/>
          </a:xfrm>
          <a:prstGeom prst="line">
            <a:avLst/>
          </a:prstGeom>
          <a:ln w="47625" cap="rnd">
            <a:solidFill>
              <a:srgbClr val="0F9ED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o-RO"/>
          </a:p>
        </p:txBody>
      </p:sp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602779"/>
              </p:ext>
            </p:extLst>
          </p:nvPr>
        </p:nvGraphicFramePr>
        <p:xfrm>
          <a:off x="1398794" y="1224685"/>
          <a:ext cx="15705247" cy="8338500"/>
        </p:xfrm>
        <a:graphic>
          <a:graphicData uri="http://schemas.openxmlformats.org/drawingml/2006/table">
            <a:tbl>
              <a:tblPr/>
              <a:tblGrid>
                <a:gridCol w="9366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529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62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531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974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2700" b="1" dirty="0">
                          <a:solidFill>
                            <a:srgbClr val="FFFFFF"/>
                          </a:solidFill>
                          <a:latin typeface="Aptos" panose="020B0004020202020204" pitchFamily="34" charset="0"/>
                          <a:ea typeface="Aptos Bold"/>
                          <a:cs typeface="Aptos Bold"/>
                          <a:sym typeface="Aptos Bold"/>
                        </a:rPr>
                        <a:t>NR. CRT.</a:t>
                      </a:r>
                      <a:endParaRPr lang="en-US" sz="2700" dirty="0">
                        <a:latin typeface="Aptos" panose="020B0004020202020204" pitchFamily="34" charset="0"/>
                      </a:endParaRPr>
                    </a:p>
                  </a:txBody>
                  <a:tcPr marL="51770" marR="51770" marT="51770" marB="5177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2700" b="1" dirty="0">
                          <a:solidFill>
                            <a:srgbClr val="FFFFFF"/>
                          </a:solidFill>
                          <a:latin typeface="Aptos" panose="020B0004020202020204" pitchFamily="34" charset="0"/>
                          <a:ea typeface="Aptos Bold"/>
                          <a:cs typeface="Aptos Bold"/>
                          <a:sym typeface="Aptos Bold"/>
                        </a:rPr>
                        <a:t>NAME AND SURNAME</a:t>
                      </a:r>
                      <a:endParaRPr lang="en-US" sz="2700" dirty="0">
                        <a:latin typeface="Aptos" panose="020B0004020202020204" pitchFamily="34" charset="0"/>
                      </a:endParaRPr>
                    </a:p>
                  </a:txBody>
                  <a:tcPr marL="51770" marR="51770" marT="51770" marB="5177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2700" b="1">
                          <a:solidFill>
                            <a:srgbClr val="FFFFFF"/>
                          </a:solidFill>
                          <a:latin typeface="Aptos" panose="020B0004020202020204" pitchFamily="34" charset="0"/>
                          <a:ea typeface="Aptos Bold"/>
                          <a:cs typeface="Aptos Bold"/>
                          <a:sym typeface="Aptos Bold"/>
                        </a:rPr>
                        <a:t>POSITION</a:t>
                      </a:r>
                      <a:endParaRPr lang="en-US" sz="2700">
                        <a:latin typeface="Aptos" panose="020B0004020202020204" pitchFamily="34" charset="0"/>
                      </a:endParaRPr>
                    </a:p>
                  </a:txBody>
                  <a:tcPr marL="51770" marR="51770" marT="51770" marB="5177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2700" b="1" dirty="0">
                          <a:solidFill>
                            <a:srgbClr val="FFFFFF"/>
                          </a:solidFill>
                          <a:latin typeface="Aptos" panose="020B0004020202020204" pitchFamily="34" charset="0"/>
                          <a:ea typeface="Aptos Bold"/>
                          <a:cs typeface="Aptos Bold"/>
                          <a:sym typeface="Aptos Bold"/>
                        </a:rPr>
                        <a:t>INSTITUTION</a:t>
                      </a:r>
                      <a:endParaRPr lang="en-US" sz="2700" dirty="0">
                        <a:latin typeface="Aptos" panose="020B0004020202020204" pitchFamily="34" charset="0"/>
                      </a:endParaRPr>
                    </a:p>
                  </a:txBody>
                  <a:tcPr marL="51770" marR="51770" marT="51770" marB="5177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746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 1.</a:t>
                      </a:r>
                      <a:endParaRPr lang="en-US" sz="2700">
                        <a:latin typeface="Aptos" panose="020B0004020202020204" pitchFamily="34" charset="0"/>
                      </a:endParaRPr>
                    </a:p>
                  </a:txBody>
                  <a:tcPr marL="51770" marR="51770" marT="51770" marB="5177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Prof. univ. dr. Adrian 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Iftene</a:t>
                      </a:r>
                      <a:endParaRPr lang="en-US" sz="2700" dirty="0">
                        <a:latin typeface="Aptos" panose="020B0004020202020204" pitchFamily="34" charset="0"/>
                      </a:endParaRPr>
                    </a:p>
                  </a:txBody>
                  <a:tcPr marL="51770" marR="51770" marT="51770" marB="5177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President</a:t>
                      </a:r>
                      <a:endParaRPr lang="en-US" sz="2700">
                        <a:latin typeface="Aptos" panose="020B0004020202020204" pitchFamily="34" charset="0"/>
                      </a:endParaRPr>
                    </a:p>
                  </a:txBody>
                  <a:tcPr marL="51770" marR="51770" marT="51770" marB="5177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U.A.I.C 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Iași</a:t>
                      </a: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, Faculty of Computer Science, 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Iași</a:t>
                      </a:r>
                      <a:endParaRPr lang="en-US" sz="2700" dirty="0">
                        <a:latin typeface="Aptos" panose="020B0004020202020204" pitchFamily="34" charset="0"/>
                      </a:endParaRPr>
                    </a:p>
                  </a:txBody>
                  <a:tcPr marL="51770" marR="51770" marT="51770" marB="5177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746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2. </a:t>
                      </a:r>
                      <a:endParaRPr lang="en-US" sz="2700">
                        <a:latin typeface="Aptos" panose="020B0004020202020204" pitchFamily="34" charset="0"/>
                      </a:endParaRPr>
                    </a:p>
                  </a:txBody>
                  <a:tcPr marL="51770" marR="51770" marT="51770" marB="5177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Georgeta Antonia Rodica 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Crăciunescu</a:t>
                      </a:r>
                      <a:endParaRPr lang="en-US" sz="2700" dirty="0">
                        <a:latin typeface="Aptos" panose="020B0004020202020204" pitchFamily="34" charset="0"/>
                      </a:endParaRPr>
                    </a:p>
                  </a:txBody>
                  <a:tcPr marL="51770" marR="51770" marT="51770" marB="5177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Executive president</a:t>
                      </a:r>
                      <a:endParaRPr lang="en-US" sz="2700" dirty="0">
                        <a:latin typeface="Aptos" panose="020B0004020202020204" pitchFamily="34" charset="0"/>
                      </a:endParaRPr>
                    </a:p>
                  </a:txBody>
                  <a:tcPr marL="51770" marR="51770" marT="51770" marB="5177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Ministry of Education and Research, Bucharest</a:t>
                      </a:r>
                      <a:endParaRPr lang="en-US" sz="2700">
                        <a:latin typeface="Aptos" panose="020B0004020202020204" pitchFamily="34" charset="0"/>
                      </a:endParaRPr>
                    </a:p>
                  </a:txBody>
                  <a:tcPr marL="51770" marR="51770" marT="51770" marB="5177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888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3. </a:t>
                      </a:r>
                      <a:endParaRPr lang="en-US" sz="2700">
                        <a:latin typeface="Aptos" panose="020B0004020202020204" pitchFamily="34" charset="0"/>
                      </a:endParaRPr>
                    </a:p>
                  </a:txBody>
                  <a:tcPr marL="51770" marR="51770" marT="51770" marB="5177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Nușa Dumitriu-Lupan</a:t>
                      </a:r>
                      <a:endParaRPr lang="en-US" sz="2700">
                        <a:latin typeface="Aptos" panose="020B0004020202020204" pitchFamily="34" charset="0"/>
                      </a:endParaRPr>
                    </a:p>
                  </a:txBody>
                  <a:tcPr marL="51770" marR="51770" marT="51770" marB="5177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Honorary president</a:t>
                      </a:r>
                      <a:endParaRPr lang="en-US" sz="2700">
                        <a:latin typeface="Aptos" panose="020B0004020202020204" pitchFamily="34" charset="0"/>
                      </a:endParaRPr>
                    </a:p>
                  </a:txBody>
                  <a:tcPr marL="51770" marR="51770" marT="51770" marB="5177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Children's Palace 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Bârlad</a:t>
                      </a: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, 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Vaslui</a:t>
                      </a: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 County</a:t>
                      </a:r>
                      <a:endParaRPr lang="en-US" sz="2700" dirty="0">
                        <a:latin typeface="Aptos" panose="020B0004020202020204" pitchFamily="34" charset="0"/>
                      </a:endParaRPr>
                    </a:p>
                  </a:txBody>
                  <a:tcPr marL="51770" marR="51770" marT="51770" marB="5177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9605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4. </a:t>
                      </a:r>
                      <a:endParaRPr lang="en-US" sz="2700">
                        <a:latin typeface="Aptos" panose="020B0004020202020204" pitchFamily="34" charset="0"/>
                      </a:endParaRPr>
                    </a:p>
                  </a:txBody>
                  <a:tcPr marL="51770" marR="51770" marT="51770" marB="5177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Livia Demetra 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Țoca</a:t>
                      </a:r>
                      <a:endParaRPr lang="en-US" sz="2700" dirty="0">
                        <a:latin typeface="Aptos" panose="020B0004020202020204" pitchFamily="34" charset="0"/>
                      </a:endParaRPr>
                    </a:p>
                  </a:txBody>
                  <a:tcPr marL="51770" marR="51770" marT="51770" marB="5177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Scientific secretary</a:t>
                      </a:r>
                      <a:endParaRPr lang="en-US" sz="2700" dirty="0">
                        <a:latin typeface="Aptos" panose="020B0004020202020204" pitchFamily="34" charset="0"/>
                      </a:endParaRPr>
                    </a:p>
                  </a:txBody>
                  <a:tcPr marL="51770" marR="51770" marT="51770" marB="5177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National Centre of Policies and Evaluation of Education/National College of Computer Science „Tudor 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Vianu</a:t>
                      </a: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”, Bucharest</a:t>
                      </a:r>
                      <a:endParaRPr lang="en-US" sz="2700" dirty="0">
                        <a:latin typeface="Aptos" panose="020B0004020202020204" pitchFamily="34" charset="0"/>
                      </a:endParaRPr>
                    </a:p>
                  </a:txBody>
                  <a:tcPr marL="51770" marR="51770" marT="51770" marB="5177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746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5. </a:t>
                      </a:r>
                      <a:endParaRPr lang="en-US" sz="2700">
                        <a:latin typeface="Aptos" panose="020B0004020202020204" pitchFamily="34" charset="0"/>
                      </a:endParaRPr>
                    </a:p>
                  </a:txBody>
                  <a:tcPr marL="51770" marR="51770" marT="51770" marB="5177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Ionuț-Liviu Ciocoiu</a:t>
                      </a:r>
                      <a:endParaRPr lang="en-US" sz="2700">
                        <a:latin typeface="Aptos" panose="020B0004020202020204" pitchFamily="34" charset="0"/>
                      </a:endParaRPr>
                    </a:p>
                  </a:txBody>
                  <a:tcPr marL="51770" marR="51770" marT="51770" marB="5177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ro-RO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President</a:t>
                      </a:r>
                      <a:r>
                        <a:rPr lang="ro-RO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 </a:t>
                      </a: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of </a:t>
                      </a:r>
                      <a:r>
                        <a:rPr lang="ro-RO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the</a:t>
                      </a:r>
                      <a:r>
                        <a:rPr lang="ro-RO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 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organisati</a:t>
                      </a:r>
                      <a:r>
                        <a:rPr lang="ro-RO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ng</a:t>
                      </a: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 com</a:t>
                      </a:r>
                      <a:r>
                        <a:rPr lang="ro-RO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m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ittee</a:t>
                      </a:r>
                      <a:endParaRPr lang="en-US" sz="2700" dirty="0">
                        <a:latin typeface="Aptos" panose="020B0004020202020204" pitchFamily="34" charset="0"/>
                      </a:endParaRPr>
                    </a:p>
                  </a:txBody>
                  <a:tcPr marL="51770" marR="51770" marT="51770" marB="5177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Neamț</a:t>
                      </a: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 County School Inspectorate</a:t>
                      </a:r>
                      <a:endParaRPr lang="en-US" sz="2700" dirty="0">
                        <a:latin typeface="Aptos" panose="020B0004020202020204" pitchFamily="34" charset="0"/>
                      </a:endParaRPr>
                    </a:p>
                  </a:txBody>
                  <a:tcPr marL="51770" marR="51770" marT="51770" marB="5177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9746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6. </a:t>
                      </a:r>
                      <a:endParaRPr lang="en-US" sz="2700">
                        <a:latin typeface="Aptos" panose="020B0004020202020204" pitchFamily="34" charset="0"/>
                      </a:endParaRPr>
                    </a:p>
                  </a:txBody>
                  <a:tcPr marL="51770" marR="51770" marT="51770" marB="5177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Adrian Panaete</a:t>
                      </a:r>
                      <a:endParaRPr lang="en-US" sz="2700">
                        <a:latin typeface="Aptos" panose="020B0004020202020204" pitchFamily="34" charset="0"/>
                      </a:endParaRPr>
                    </a:p>
                  </a:txBody>
                  <a:tcPr marL="51770" marR="51770" marT="51770" marB="5177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ro-RO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President</a:t>
                      </a:r>
                      <a:r>
                        <a:rPr lang="ro-RO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 </a:t>
                      </a: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 of</a:t>
                      </a:r>
                      <a:r>
                        <a:rPr lang="ro-RO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 </a:t>
                      </a:r>
                      <a:r>
                        <a:rPr lang="ro-RO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the</a:t>
                      </a:r>
                      <a:r>
                        <a:rPr lang="ro-RO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 </a:t>
                      </a: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 scientific com</a:t>
                      </a:r>
                      <a:r>
                        <a:rPr lang="ro-RO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m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ittee</a:t>
                      </a:r>
                      <a:endParaRPr lang="en-US" sz="2700" dirty="0">
                        <a:latin typeface="Aptos" panose="020B0004020202020204" pitchFamily="34" charset="0"/>
                      </a:endParaRPr>
                    </a:p>
                  </a:txBody>
                  <a:tcPr marL="51770" marR="51770" marT="51770" marB="5177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A.T. Laurian Botoșani</a:t>
                      </a:r>
                      <a:r>
                        <a:rPr lang="ro-RO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 National College</a:t>
                      </a:r>
                      <a:endParaRPr lang="en-US" sz="2700" dirty="0">
                        <a:latin typeface="Aptos" panose="020B0004020202020204" pitchFamily="34" charset="0"/>
                      </a:endParaRPr>
                    </a:p>
                  </a:txBody>
                  <a:tcPr marL="51770" marR="51770" marT="51770" marB="5177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9746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7. </a:t>
                      </a:r>
                      <a:endParaRPr lang="en-US" sz="2700">
                        <a:latin typeface="Aptos" panose="020B0004020202020204" pitchFamily="34" charset="0"/>
                      </a:endParaRPr>
                    </a:p>
                  </a:txBody>
                  <a:tcPr marL="51770" marR="51770" marT="51770" marB="5177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000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Daniela Neamțu</a:t>
                      </a:r>
                      <a:endParaRPr lang="en-US" sz="2700">
                        <a:latin typeface="Aptos" panose="020B0004020202020204" pitchFamily="34" charset="0"/>
                      </a:endParaRPr>
                    </a:p>
                  </a:txBody>
                  <a:tcPr marL="51770" marR="51770" marT="51770" marB="5177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Secretary</a:t>
                      </a:r>
                      <a:endParaRPr lang="en-US" sz="2700" dirty="0">
                        <a:latin typeface="Aptos" panose="020B0004020202020204" pitchFamily="34" charset="0"/>
                      </a:endParaRPr>
                    </a:p>
                  </a:txBody>
                  <a:tcPr marL="51770" marR="51770" marT="51770" marB="5177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National College of Computer Science Piatra-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Neamț</a:t>
                      </a:r>
                      <a:endParaRPr lang="en-US" sz="2700" dirty="0">
                        <a:latin typeface="Aptos" panose="020B0004020202020204" pitchFamily="34" charset="0"/>
                      </a:endParaRPr>
                    </a:p>
                  </a:txBody>
                  <a:tcPr marL="51770" marR="51770" marT="51770" marB="5177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97467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8.</a:t>
                      </a:r>
                      <a:endParaRPr lang="en-US" sz="2700">
                        <a:latin typeface="Aptos" panose="020B0004020202020204" pitchFamily="34" charset="0"/>
                      </a:endParaRPr>
                    </a:p>
                  </a:txBody>
                  <a:tcPr marL="51770" marR="51770" marT="51770" marB="5177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just" rtl="0">
                        <a:lnSpc>
                          <a:spcPct val="100000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Vasile Diaconu</a:t>
                      </a:r>
                      <a:endParaRPr lang="en-US" sz="2700" dirty="0">
                        <a:latin typeface="Aptos" panose="020B0004020202020204" pitchFamily="34" charset="0"/>
                      </a:endParaRPr>
                    </a:p>
                  </a:txBody>
                  <a:tcPr marL="51770" marR="51770" marT="51770" marB="5177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Secretary</a:t>
                      </a:r>
                      <a:endParaRPr lang="en-US" sz="2700">
                        <a:latin typeface="Aptos" panose="020B0004020202020204" pitchFamily="34" charset="0"/>
                      </a:endParaRPr>
                    </a:p>
                  </a:txBody>
                  <a:tcPr marL="51770" marR="51770" marT="51770" marB="5177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National College of Computer Science Piatra-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Neamț</a:t>
                      </a:r>
                      <a:endParaRPr lang="en-US" sz="2700" dirty="0">
                        <a:latin typeface="Aptos" panose="020B0004020202020204" pitchFamily="34" charset="0"/>
                      </a:endParaRPr>
                    </a:p>
                  </a:txBody>
                  <a:tcPr marL="51770" marR="51770" marT="51770" marB="5177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80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" name="Group 3"/>
          <p:cNvGrpSpPr/>
          <p:nvPr/>
        </p:nvGrpSpPr>
        <p:grpSpPr>
          <a:xfrm>
            <a:off x="1557919" y="711794"/>
            <a:ext cx="11815924" cy="2249424"/>
            <a:chOff x="0" y="0"/>
            <a:chExt cx="14853920" cy="29992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853924" cy="2999232"/>
            </a:xfrm>
            <a:custGeom>
              <a:avLst/>
              <a:gdLst/>
              <a:ahLst/>
              <a:cxnLst/>
              <a:rect l="l" t="t" r="r" b="b"/>
              <a:pathLst>
                <a:path w="14853924" h="2999232">
                  <a:moveTo>
                    <a:pt x="0" y="0"/>
                  </a:moveTo>
                  <a:lnTo>
                    <a:pt x="14853924" y="0"/>
                  </a:lnTo>
                  <a:lnTo>
                    <a:pt x="14853924" y="2999232"/>
                  </a:lnTo>
                  <a:lnTo>
                    <a:pt x="0" y="299923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6501" b="-46501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6675"/>
              <a:ext cx="14853920" cy="293255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 b="1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HUNGARY - AZ IGAZI FAZEKAS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09370" y="3379756"/>
            <a:ext cx="2639959" cy="3779996"/>
            <a:chOff x="0" y="0"/>
            <a:chExt cx="3519945" cy="503999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519932" cy="5039995"/>
            </a:xfrm>
            <a:custGeom>
              <a:avLst/>
              <a:gdLst/>
              <a:ahLst/>
              <a:cxnLst/>
              <a:rect l="l" t="t" r="r" b="b"/>
              <a:pathLst>
                <a:path w="3519932" h="5039995">
                  <a:moveTo>
                    <a:pt x="0" y="0"/>
                  </a:moveTo>
                  <a:lnTo>
                    <a:pt x="3519932" y="0"/>
                  </a:lnTo>
                  <a:lnTo>
                    <a:pt x="3519932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2258" r="-20926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53723" y="7473191"/>
            <a:ext cx="3476444" cy="1709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LÁSZLÓ NIKHÁZY </a:t>
            </a:r>
          </a:p>
          <a:p>
            <a:pPr algn="ctr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TEAM LEADER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4321607" y="3396167"/>
            <a:ext cx="2954217" cy="3779996"/>
            <a:chOff x="0" y="0"/>
            <a:chExt cx="3938956" cy="503999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38905" cy="5039995"/>
            </a:xfrm>
            <a:custGeom>
              <a:avLst/>
              <a:gdLst/>
              <a:ahLst/>
              <a:cxnLst/>
              <a:rect l="l" t="t" r="r" b="b"/>
              <a:pathLst>
                <a:path w="3938905" h="5039995">
                  <a:moveTo>
                    <a:pt x="0" y="0"/>
                  </a:moveTo>
                  <a:lnTo>
                    <a:pt x="3938905" y="0"/>
                  </a:lnTo>
                  <a:lnTo>
                    <a:pt x="3938905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5094" r="-12859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309015" y="7490793"/>
            <a:ext cx="2979391" cy="601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JÚLIA BARAN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601369" y="7490793"/>
            <a:ext cx="2979391" cy="601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NOÉMI BODOR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7748092" y="3396167"/>
            <a:ext cx="3071251" cy="3779996"/>
            <a:chOff x="0" y="0"/>
            <a:chExt cx="4095001" cy="503999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094988" cy="5039995"/>
            </a:xfrm>
            <a:custGeom>
              <a:avLst/>
              <a:gdLst/>
              <a:ahLst/>
              <a:cxnLst/>
              <a:rect l="l" t="t" r="r" b="b"/>
              <a:pathLst>
                <a:path w="4094988" h="5039995">
                  <a:moveTo>
                    <a:pt x="0" y="0"/>
                  </a:moveTo>
                  <a:lnTo>
                    <a:pt x="4094988" y="0"/>
                  </a:lnTo>
                  <a:lnTo>
                    <a:pt x="4094988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7352" t="-17045" b="-16443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1262531" y="7473191"/>
            <a:ext cx="2979391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GÖRÖMBEY TAMÁS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554886" y="7470334"/>
            <a:ext cx="2979391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BENDEGÚZ PÉTER VÁMOSI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1492227" y="3396167"/>
            <a:ext cx="2520001" cy="3779996"/>
            <a:chOff x="0" y="0"/>
            <a:chExt cx="3360001" cy="503999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360039" cy="5039995"/>
            </a:xfrm>
            <a:custGeom>
              <a:avLst/>
              <a:gdLst/>
              <a:ahLst/>
              <a:cxnLst/>
              <a:rect l="l" t="t" r="r" b="b"/>
              <a:pathLst>
                <a:path w="3360039" h="5039995">
                  <a:moveTo>
                    <a:pt x="0" y="0"/>
                  </a:moveTo>
                  <a:lnTo>
                    <a:pt x="3360039" y="0"/>
                  </a:lnTo>
                  <a:lnTo>
                    <a:pt x="3360039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1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701609" y="3396167"/>
            <a:ext cx="2520001" cy="3779996"/>
            <a:chOff x="0" y="0"/>
            <a:chExt cx="3360001" cy="503999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360039" cy="5039995"/>
            </a:xfrm>
            <a:custGeom>
              <a:avLst/>
              <a:gdLst/>
              <a:ahLst/>
              <a:cxnLst/>
              <a:rect l="l" t="t" r="r" b="b"/>
              <a:pathLst>
                <a:path w="3360039" h="5039995">
                  <a:moveTo>
                    <a:pt x="0" y="0"/>
                  </a:moveTo>
                  <a:lnTo>
                    <a:pt x="3360039" y="0"/>
                  </a:lnTo>
                  <a:lnTo>
                    <a:pt x="3360039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1873" r="-6204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4049785" y="711794"/>
            <a:ext cx="2880000" cy="1889998"/>
            <a:chOff x="0" y="0"/>
            <a:chExt cx="3780003" cy="2519998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780028" cy="2520061"/>
            </a:xfrm>
            <a:custGeom>
              <a:avLst/>
              <a:gdLst/>
              <a:ahLst/>
              <a:cxnLst/>
              <a:rect l="l" t="t" r="r" b="b"/>
              <a:pathLst>
                <a:path w="3780028" h="2520061">
                  <a:moveTo>
                    <a:pt x="0" y="0"/>
                  </a:moveTo>
                  <a:lnTo>
                    <a:pt x="3780028" y="0"/>
                  </a:lnTo>
                  <a:lnTo>
                    <a:pt x="3780028" y="2520061"/>
                  </a:lnTo>
                  <a:lnTo>
                    <a:pt x="0" y="2520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b="2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678857" y="2525811"/>
            <a:ext cx="11694986" cy="693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DEBRECENI FAZEKAS MIHÁLY GIMNÁZIUM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5" grpId="0"/>
      <p:bldP spid="16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3400" y="27214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" name="Group 3"/>
          <p:cNvGrpSpPr/>
          <p:nvPr/>
        </p:nvGrpSpPr>
        <p:grpSpPr>
          <a:xfrm>
            <a:off x="1373515" y="1135256"/>
            <a:ext cx="14580108" cy="1326385"/>
            <a:chOff x="0" y="0"/>
            <a:chExt cx="19440144" cy="17685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440144" cy="1768512"/>
            </a:xfrm>
            <a:custGeom>
              <a:avLst/>
              <a:gdLst/>
              <a:ahLst/>
              <a:cxnLst/>
              <a:rect l="l" t="t" r="r" b="b"/>
              <a:pathLst>
                <a:path w="19440144" h="1768512">
                  <a:moveTo>
                    <a:pt x="0" y="0"/>
                  </a:moveTo>
                  <a:lnTo>
                    <a:pt x="19440144" y="0"/>
                  </a:lnTo>
                  <a:lnTo>
                    <a:pt x="19440144" y="1768512"/>
                  </a:lnTo>
                  <a:lnTo>
                    <a:pt x="0" y="176851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64186" b="-164186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6675"/>
              <a:ext cx="19440144" cy="170183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 b="1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COMMITTEE MEMBERS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03956" y="2713501"/>
            <a:ext cx="3851748" cy="4859998"/>
            <a:chOff x="0" y="0"/>
            <a:chExt cx="5135664" cy="647999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135626" cy="6480048"/>
            </a:xfrm>
            <a:custGeom>
              <a:avLst/>
              <a:gdLst/>
              <a:ahLst/>
              <a:cxnLst/>
              <a:rect l="l" t="t" r="r" b="b"/>
              <a:pathLst>
                <a:path w="5135626" h="6480048">
                  <a:moveTo>
                    <a:pt x="0" y="0"/>
                  </a:moveTo>
                  <a:lnTo>
                    <a:pt x="5135626" y="0"/>
                  </a:lnTo>
                  <a:lnTo>
                    <a:pt x="5135626" y="6480048"/>
                  </a:lnTo>
                  <a:lnTo>
                    <a:pt x="0" y="64800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3827" r="-12349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408459" y="2700452"/>
            <a:ext cx="3711435" cy="4859998"/>
            <a:chOff x="0" y="0"/>
            <a:chExt cx="4948580" cy="647999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948555" cy="6480048"/>
            </a:xfrm>
            <a:custGeom>
              <a:avLst/>
              <a:gdLst/>
              <a:ahLst/>
              <a:cxnLst/>
              <a:rect l="l" t="t" r="r" b="b"/>
              <a:pathLst>
                <a:path w="4948555" h="6480048">
                  <a:moveTo>
                    <a:pt x="0" y="0"/>
                  </a:moveTo>
                  <a:lnTo>
                    <a:pt x="4948555" y="0"/>
                  </a:lnTo>
                  <a:lnTo>
                    <a:pt x="4948555" y="6480048"/>
                  </a:lnTo>
                  <a:lnTo>
                    <a:pt x="0" y="64800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4050" r="-16896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6957374" y="7844980"/>
            <a:ext cx="4180723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ALESSANDRO FARCAS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06413" y="7969787"/>
            <a:ext cx="2963761" cy="1709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NADIA AMAROLI </a:t>
            </a:r>
          </a:p>
          <a:p>
            <a:pPr algn="ctr">
              <a:lnSpc>
                <a:spcPts val="4320"/>
              </a:lnSpc>
            </a:pPr>
            <a:endParaRPr lang="en-US" sz="3600" b="1">
              <a:solidFill>
                <a:srgbClr val="000000"/>
              </a:solidFill>
              <a:latin typeface="Aptos Bold"/>
              <a:ea typeface="Aptos Bold"/>
              <a:cs typeface="Aptos Bold"/>
              <a:sym typeface="Aptos Bold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4283894" y="341970"/>
            <a:ext cx="2880000" cy="1890000"/>
            <a:chOff x="0" y="0"/>
            <a:chExt cx="3247657" cy="216000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247644" cy="2160016"/>
            </a:xfrm>
            <a:custGeom>
              <a:avLst/>
              <a:gdLst/>
              <a:ahLst/>
              <a:cxnLst/>
              <a:rect l="l" t="t" r="r" b="b"/>
              <a:pathLst>
                <a:path w="3247644" h="2160016">
                  <a:moveTo>
                    <a:pt x="0" y="0"/>
                  </a:moveTo>
                  <a:lnTo>
                    <a:pt x="3247644" y="0"/>
                  </a:lnTo>
                  <a:lnTo>
                    <a:pt x="3247644" y="2160016"/>
                  </a:lnTo>
                  <a:lnTo>
                    <a:pt x="0" y="2160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972640" y="2713501"/>
            <a:ext cx="3545929" cy="4859998"/>
            <a:chOff x="0" y="0"/>
            <a:chExt cx="4727905" cy="647999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727956" cy="6480048"/>
            </a:xfrm>
            <a:custGeom>
              <a:avLst/>
              <a:gdLst/>
              <a:ahLst/>
              <a:cxnLst/>
              <a:rect l="l" t="t" r="r" b="b"/>
              <a:pathLst>
                <a:path w="4727956" h="6480048">
                  <a:moveTo>
                    <a:pt x="0" y="0"/>
                  </a:moveTo>
                  <a:lnTo>
                    <a:pt x="4727956" y="0"/>
                  </a:lnTo>
                  <a:lnTo>
                    <a:pt x="4727956" y="6480048"/>
                  </a:lnTo>
                  <a:lnTo>
                    <a:pt x="0" y="64800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4436" r="-22620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3224948" y="7844971"/>
            <a:ext cx="2812923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MATTEO ZANNINI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221979" y="798261"/>
            <a:ext cx="2061915" cy="601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ITALY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" name="Group 3"/>
          <p:cNvGrpSpPr/>
          <p:nvPr/>
        </p:nvGrpSpPr>
        <p:grpSpPr>
          <a:xfrm>
            <a:off x="7654414" y="877824"/>
            <a:ext cx="9884283" cy="2249424"/>
            <a:chOff x="0" y="0"/>
            <a:chExt cx="13179044" cy="29992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179050" cy="2999232"/>
            </a:xfrm>
            <a:custGeom>
              <a:avLst/>
              <a:gdLst/>
              <a:ahLst/>
              <a:cxnLst/>
              <a:rect l="l" t="t" r="r" b="b"/>
              <a:pathLst>
                <a:path w="13179050" h="2999232">
                  <a:moveTo>
                    <a:pt x="0" y="0"/>
                  </a:moveTo>
                  <a:lnTo>
                    <a:pt x="13179050" y="0"/>
                  </a:lnTo>
                  <a:lnTo>
                    <a:pt x="13179050" y="2999232"/>
                  </a:lnTo>
                  <a:lnTo>
                    <a:pt x="0" y="299923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35619" b="-35619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85725"/>
              <a:ext cx="13179044" cy="291350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8100"/>
                </a:lnSpc>
              </a:pPr>
              <a:r>
                <a:rPr lang="en-US" sz="7500" b="1" dirty="0">
                  <a:solidFill>
                    <a:srgbClr val="000000"/>
                  </a:solidFill>
                  <a:latin typeface="Aptos Bold"/>
                  <a:ea typeface="Aptos Bold"/>
                  <a:cs typeface="Aptos Bold"/>
                  <a:sym typeface="Aptos Bold"/>
                </a:rPr>
                <a:t>COMMITTEE MEMBERS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670952" y="682704"/>
            <a:ext cx="4663964" cy="5237998"/>
            <a:chOff x="0" y="0"/>
            <a:chExt cx="6218618" cy="698399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218682" cy="6983984"/>
            </a:xfrm>
            <a:custGeom>
              <a:avLst/>
              <a:gdLst/>
              <a:ahLst/>
              <a:cxnLst/>
              <a:rect l="l" t="t" r="r" b="b"/>
              <a:pathLst>
                <a:path w="6218682" h="6983984">
                  <a:moveTo>
                    <a:pt x="0" y="0"/>
                  </a:moveTo>
                  <a:lnTo>
                    <a:pt x="6218682" y="0"/>
                  </a:lnTo>
                  <a:lnTo>
                    <a:pt x="6218682" y="6983984"/>
                  </a:lnTo>
                  <a:lnTo>
                    <a:pt x="0" y="69839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2307" r="1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554526" y="3414712"/>
            <a:ext cx="8998458" cy="1825695"/>
            <a:chOff x="0" y="0"/>
            <a:chExt cx="11997944" cy="243426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997944" cy="2434336"/>
            </a:xfrm>
            <a:custGeom>
              <a:avLst/>
              <a:gdLst/>
              <a:ahLst/>
              <a:cxnLst/>
              <a:rect l="l" t="t" r="r" b="b"/>
              <a:pathLst>
                <a:path w="11997944" h="2434336">
                  <a:moveTo>
                    <a:pt x="0" y="405765"/>
                  </a:moveTo>
                  <a:cubicBezTo>
                    <a:pt x="0" y="181610"/>
                    <a:pt x="181610" y="0"/>
                    <a:pt x="405765" y="0"/>
                  </a:cubicBezTo>
                  <a:lnTo>
                    <a:pt x="11592179" y="0"/>
                  </a:lnTo>
                  <a:cubicBezTo>
                    <a:pt x="11816207" y="0"/>
                    <a:pt x="11997944" y="181610"/>
                    <a:pt x="11997944" y="405765"/>
                  </a:cubicBezTo>
                  <a:lnTo>
                    <a:pt x="11997944" y="2028571"/>
                  </a:lnTo>
                  <a:cubicBezTo>
                    <a:pt x="11997944" y="2252599"/>
                    <a:pt x="11816335" y="2434336"/>
                    <a:pt x="11592179" y="2434336"/>
                  </a:cubicBezTo>
                  <a:lnTo>
                    <a:pt x="405765" y="2434336"/>
                  </a:lnTo>
                  <a:cubicBezTo>
                    <a:pt x="181610" y="2434209"/>
                    <a:pt x="0" y="2252599"/>
                    <a:pt x="0" y="2028571"/>
                  </a:cubicBezTo>
                  <a:close/>
                </a:path>
              </a:pathLst>
            </a:custGeom>
            <a:solidFill>
              <a:srgbClr val="156082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642252" y="3502438"/>
            <a:ext cx="8823007" cy="1650244"/>
            <a:chOff x="0" y="0"/>
            <a:chExt cx="11764010" cy="220032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764010" cy="2200320"/>
            </a:xfrm>
            <a:custGeom>
              <a:avLst/>
              <a:gdLst/>
              <a:ahLst/>
              <a:cxnLst/>
              <a:rect l="l" t="t" r="r" b="b"/>
              <a:pathLst>
                <a:path w="11764010" h="2200320">
                  <a:moveTo>
                    <a:pt x="0" y="0"/>
                  </a:moveTo>
                  <a:lnTo>
                    <a:pt x="11764010" y="0"/>
                  </a:lnTo>
                  <a:lnTo>
                    <a:pt x="11764010" y="2200320"/>
                  </a:lnTo>
                  <a:lnTo>
                    <a:pt x="0" y="22003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54176" b="-54176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47625"/>
              <a:ext cx="11764010" cy="215270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r>
                <a:rPr lang="en-US" sz="4200" dirty="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Nadia </a:t>
              </a:r>
              <a:r>
                <a:rPr lang="en-US" sz="4200" dirty="0" err="1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Amaroli</a:t>
              </a:r>
              <a:r>
                <a:rPr lang="en-US" sz="4200" dirty="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 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466801" y="5507220"/>
            <a:ext cx="8998458" cy="1825695"/>
            <a:chOff x="0" y="0"/>
            <a:chExt cx="11997944" cy="243426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997944" cy="2434336"/>
            </a:xfrm>
            <a:custGeom>
              <a:avLst/>
              <a:gdLst/>
              <a:ahLst/>
              <a:cxnLst/>
              <a:rect l="l" t="t" r="r" b="b"/>
              <a:pathLst>
                <a:path w="11997944" h="2434336">
                  <a:moveTo>
                    <a:pt x="0" y="405765"/>
                  </a:moveTo>
                  <a:cubicBezTo>
                    <a:pt x="0" y="181610"/>
                    <a:pt x="181610" y="0"/>
                    <a:pt x="405765" y="0"/>
                  </a:cubicBezTo>
                  <a:lnTo>
                    <a:pt x="11592179" y="0"/>
                  </a:lnTo>
                  <a:cubicBezTo>
                    <a:pt x="11816207" y="0"/>
                    <a:pt x="11997944" y="181610"/>
                    <a:pt x="11997944" y="405765"/>
                  </a:cubicBezTo>
                  <a:lnTo>
                    <a:pt x="11997944" y="2028571"/>
                  </a:lnTo>
                  <a:cubicBezTo>
                    <a:pt x="11997944" y="2252599"/>
                    <a:pt x="11816335" y="2434336"/>
                    <a:pt x="11592179" y="2434336"/>
                  </a:cubicBezTo>
                  <a:lnTo>
                    <a:pt x="405765" y="2434336"/>
                  </a:lnTo>
                  <a:cubicBezTo>
                    <a:pt x="181610" y="2434209"/>
                    <a:pt x="0" y="2252599"/>
                    <a:pt x="0" y="2028571"/>
                  </a:cubicBezTo>
                  <a:close/>
                </a:path>
              </a:pathLst>
            </a:custGeom>
            <a:solidFill>
              <a:srgbClr val="156082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642252" y="5408791"/>
            <a:ext cx="9278240" cy="1862375"/>
            <a:chOff x="0" y="-282841"/>
            <a:chExt cx="12370987" cy="2483167"/>
          </a:xfrm>
        </p:grpSpPr>
        <p:sp>
          <p:nvSpPr>
            <p:cNvPr id="16" name="Freeform 16"/>
            <p:cNvSpPr/>
            <p:nvPr/>
          </p:nvSpPr>
          <p:spPr>
            <a:xfrm>
              <a:off x="606977" y="-282841"/>
              <a:ext cx="11764010" cy="2200321"/>
            </a:xfrm>
            <a:custGeom>
              <a:avLst/>
              <a:gdLst/>
              <a:ahLst/>
              <a:cxnLst/>
              <a:rect l="l" t="t" r="r" b="b"/>
              <a:pathLst>
                <a:path w="11764010" h="2200320">
                  <a:moveTo>
                    <a:pt x="0" y="0"/>
                  </a:moveTo>
                  <a:lnTo>
                    <a:pt x="11764010" y="0"/>
                  </a:lnTo>
                  <a:lnTo>
                    <a:pt x="11764010" y="2200320"/>
                  </a:lnTo>
                  <a:lnTo>
                    <a:pt x="0" y="22003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54176" b="-54176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47625"/>
              <a:ext cx="11764010" cy="215270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r>
                <a:rPr lang="en-US" sz="4200" dirty="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School/Organization: IIS ALDINI VALERIANI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554526" y="7606798"/>
            <a:ext cx="8998458" cy="1825695"/>
            <a:chOff x="0" y="0"/>
            <a:chExt cx="11997944" cy="243426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997944" cy="2434336"/>
            </a:xfrm>
            <a:custGeom>
              <a:avLst/>
              <a:gdLst/>
              <a:ahLst/>
              <a:cxnLst/>
              <a:rect l="l" t="t" r="r" b="b"/>
              <a:pathLst>
                <a:path w="11997944" h="2434336">
                  <a:moveTo>
                    <a:pt x="0" y="405765"/>
                  </a:moveTo>
                  <a:cubicBezTo>
                    <a:pt x="0" y="181610"/>
                    <a:pt x="181610" y="0"/>
                    <a:pt x="405765" y="0"/>
                  </a:cubicBezTo>
                  <a:lnTo>
                    <a:pt x="11592179" y="0"/>
                  </a:lnTo>
                  <a:cubicBezTo>
                    <a:pt x="11816207" y="0"/>
                    <a:pt x="11997944" y="181610"/>
                    <a:pt x="11997944" y="405765"/>
                  </a:cubicBezTo>
                  <a:lnTo>
                    <a:pt x="11997944" y="2028571"/>
                  </a:lnTo>
                  <a:cubicBezTo>
                    <a:pt x="11997944" y="2252599"/>
                    <a:pt x="11816335" y="2434336"/>
                    <a:pt x="11592179" y="2434336"/>
                  </a:cubicBezTo>
                  <a:lnTo>
                    <a:pt x="405765" y="2434336"/>
                  </a:lnTo>
                  <a:cubicBezTo>
                    <a:pt x="181610" y="2434209"/>
                    <a:pt x="0" y="2252599"/>
                    <a:pt x="0" y="2028571"/>
                  </a:cubicBezTo>
                  <a:close/>
                </a:path>
              </a:pathLst>
            </a:custGeom>
            <a:solidFill>
              <a:srgbClr val="156082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642252" y="7694524"/>
            <a:ext cx="8823007" cy="1650244"/>
            <a:chOff x="0" y="0"/>
            <a:chExt cx="11764010" cy="220032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764010" cy="2200320"/>
            </a:xfrm>
            <a:custGeom>
              <a:avLst/>
              <a:gdLst/>
              <a:ahLst/>
              <a:cxnLst/>
              <a:rect l="l" t="t" r="r" b="b"/>
              <a:pathLst>
                <a:path w="11764010" h="2200320">
                  <a:moveTo>
                    <a:pt x="0" y="0"/>
                  </a:moveTo>
                  <a:lnTo>
                    <a:pt x="11764010" y="0"/>
                  </a:lnTo>
                  <a:lnTo>
                    <a:pt x="11764010" y="2200320"/>
                  </a:lnTo>
                  <a:lnTo>
                    <a:pt x="0" y="220032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54176" b="-54176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47625"/>
              <a:ext cx="11764010" cy="215270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r>
                <a:rPr lang="en-US" sz="4200" dirty="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National representative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331738" y="6276765"/>
            <a:ext cx="5553161" cy="2970000"/>
            <a:chOff x="0" y="0"/>
            <a:chExt cx="7404214" cy="3960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7404227" cy="3959987"/>
            </a:xfrm>
            <a:custGeom>
              <a:avLst/>
              <a:gdLst/>
              <a:ahLst/>
              <a:cxnLst/>
              <a:rect l="l" t="t" r="r" b="b"/>
              <a:pathLst>
                <a:path w="7404227" h="3959987">
                  <a:moveTo>
                    <a:pt x="0" y="0"/>
                  </a:moveTo>
                  <a:lnTo>
                    <a:pt x="7404227" y="0"/>
                  </a:lnTo>
                  <a:lnTo>
                    <a:pt x="7404227" y="3959987"/>
                  </a:lnTo>
                  <a:lnTo>
                    <a:pt x="0" y="3959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2177" b="-12178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" name="Group 3"/>
          <p:cNvGrpSpPr/>
          <p:nvPr/>
        </p:nvGrpSpPr>
        <p:grpSpPr>
          <a:xfrm>
            <a:off x="2412949" y="902256"/>
            <a:ext cx="4000100" cy="5237998"/>
            <a:chOff x="0" y="0"/>
            <a:chExt cx="5333467" cy="69839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333492" cy="6983984"/>
            </a:xfrm>
            <a:custGeom>
              <a:avLst/>
              <a:gdLst/>
              <a:ahLst/>
              <a:cxnLst/>
              <a:rect l="l" t="t" r="r" b="b"/>
              <a:pathLst>
                <a:path w="5333492" h="6983984">
                  <a:moveTo>
                    <a:pt x="0" y="0"/>
                  </a:moveTo>
                  <a:lnTo>
                    <a:pt x="5333492" y="0"/>
                  </a:lnTo>
                  <a:lnTo>
                    <a:pt x="5333492" y="6983984"/>
                  </a:lnTo>
                  <a:lnTo>
                    <a:pt x="0" y="69839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4050" r="-16895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44513" y="6414745"/>
            <a:ext cx="5336972" cy="2970000"/>
            <a:chOff x="0" y="0"/>
            <a:chExt cx="7115962" cy="396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115937" cy="3959987"/>
            </a:xfrm>
            <a:custGeom>
              <a:avLst/>
              <a:gdLst/>
              <a:ahLst/>
              <a:cxnLst/>
              <a:rect l="l" t="t" r="r" b="b"/>
              <a:pathLst>
                <a:path w="7115937" h="3959987">
                  <a:moveTo>
                    <a:pt x="0" y="0"/>
                  </a:moveTo>
                  <a:lnTo>
                    <a:pt x="7115937" y="0"/>
                  </a:lnTo>
                  <a:lnTo>
                    <a:pt x="7115937" y="3959987"/>
                  </a:lnTo>
                  <a:lnTo>
                    <a:pt x="0" y="3959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9757" b="-9757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883777" y="3690118"/>
            <a:ext cx="8639680" cy="1825695"/>
            <a:chOff x="0" y="0"/>
            <a:chExt cx="11519573" cy="243426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519662" cy="2434336"/>
            </a:xfrm>
            <a:custGeom>
              <a:avLst/>
              <a:gdLst/>
              <a:ahLst/>
              <a:cxnLst/>
              <a:rect l="l" t="t" r="r" b="b"/>
              <a:pathLst>
                <a:path w="11519662" h="2434336">
                  <a:moveTo>
                    <a:pt x="0" y="405765"/>
                  </a:moveTo>
                  <a:cubicBezTo>
                    <a:pt x="0" y="181610"/>
                    <a:pt x="181610" y="0"/>
                    <a:pt x="405765" y="0"/>
                  </a:cubicBezTo>
                  <a:lnTo>
                    <a:pt x="11113897" y="0"/>
                  </a:lnTo>
                  <a:cubicBezTo>
                    <a:pt x="11337925" y="0"/>
                    <a:pt x="11519662" y="181610"/>
                    <a:pt x="11519662" y="405765"/>
                  </a:cubicBezTo>
                  <a:lnTo>
                    <a:pt x="11519662" y="2028571"/>
                  </a:lnTo>
                  <a:cubicBezTo>
                    <a:pt x="11519662" y="2252599"/>
                    <a:pt x="11338052" y="2434336"/>
                    <a:pt x="11113897" y="2434336"/>
                  </a:cubicBezTo>
                  <a:lnTo>
                    <a:pt x="405765" y="2434336"/>
                  </a:lnTo>
                  <a:cubicBezTo>
                    <a:pt x="181610" y="2434209"/>
                    <a:pt x="0" y="2252599"/>
                    <a:pt x="0" y="2028571"/>
                  </a:cubicBezTo>
                  <a:close/>
                </a:path>
              </a:pathLst>
            </a:custGeom>
            <a:solidFill>
              <a:srgbClr val="156082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610600" y="3629534"/>
            <a:ext cx="8616629" cy="1521586"/>
            <a:chOff x="-434379" y="-559488"/>
            <a:chExt cx="12113845" cy="3090276"/>
          </a:xfrm>
        </p:grpSpPr>
        <p:sp>
          <p:nvSpPr>
            <p:cNvPr id="10" name="Freeform 10"/>
            <p:cNvSpPr/>
            <p:nvPr/>
          </p:nvSpPr>
          <p:spPr>
            <a:xfrm>
              <a:off x="-434379" y="-559488"/>
              <a:ext cx="11285638" cy="2200319"/>
            </a:xfrm>
            <a:custGeom>
              <a:avLst/>
              <a:gdLst/>
              <a:ahLst/>
              <a:cxnLst/>
              <a:rect l="l" t="t" r="r" b="b"/>
              <a:pathLst>
                <a:path w="11285638" h="2200320">
                  <a:moveTo>
                    <a:pt x="0" y="0"/>
                  </a:moveTo>
                  <a:lnTo>
                    <a:pt x="11285638" y="0"/>
                  </a:lnTo>
                  <a:lnTo>
                    <a:pt x="11285638" y="2200320"/>
                  </a:lnTo>
                  <a:lnTo>
                    <a:pt x="0" y="2200320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t="-49940" b="-49940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393827" y="378087"/>
              <a:ext cx="11285639" cy="215270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r>
                <a:rPr lang="en-US" sz="4200" dirty="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Alessandro Farcas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913304" y="5533673"/>
            <a:ext cx="8639680" cy="1825695"/>
            <a:chOff x="0" y="0"/>
            <a:chExt cx="11519573" cy="243426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519662" cy="2434336"/>
            </a:xfrm>
            <a:custGeom>
              <a:avLst/>
              <a:gdLst/>
              <a:ahLst/>
              <a:cxnLst/>
              <a:rect l="l" t="t" r="r" b="b"/>
              <a:pathLst>
                <a:path w="11519662" h="2434336">
                  <a:moveTo>
                    <a:pt x="0" y="405765"/>
                  </a:moveTo>
                  <a:cubicBezTo>
                    <a:pt x="0" y="181610"/>
                    <a:pt x="181610" y="0"/>
                    <a:pt x="405765" y="0"/>
                  </a:cubicBezTo>
                  <a:lnTo>
                    <a:pt x="11113897" y="0"/>
                  </a:lnTo>
                  <a:cubicBezTo>
                    <a:pt x="11337925" y="0"/>
                    <a:pt x="11519662" y="181610"/>
                    <a:pt x="11519662" y="405765"/>
                  </a:cubicBezTo>
                  <a:lnTo>
                    <a:pt x="11519662" y="2028571"/>
                  </a:lnTo>
                  <a:cubicBezTo>
                    <a:pt x="11519662" y="2252599"/>
                    <a:pt x="11338052" y="2434336"/>
                    <a:pt x="11113897" y="2434336"/>
                  </a:cubicBezTo>
                  <a:lnTo>
                    <a:pt x="405765" y="2434336"/>
                  </a:lnTo>
                  <a:cubicBezTo>
                    <a:pt x="181610" y="2434209"/>
                    <a:pt x="0" y="2252599"/>
                    <a:pt x="0" y="2028571"/>
                  </a:cubicBezTo>
                  <a:close/>
                </a:path>
              </a:pathLst>
            </a:custGeom>
            <a:solidFill>
              <a:srgbClr val="156082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001030" y="5621398"/>
            <a:ext cx="8464229" cy="1650244"/>
            <a:chOff x="0" y="0"/>
            <a:chExt cx="11285639" cy="220032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285638" cy="2200320"/>
            </a:xfrm>
            <a:custGeom>
              <a:avLst/>
              <a:gdLst/>
              <a:ahLst/>
              <a:cxnLst/>
              <a:rect l="l" t="t" r="r" b="b"/>
              <a:pathLst>
                <a:path w="11285638" h="2200320">
                  <a:moveTo>
                    <a:pt x="0" y="0"/>
                  </a:moveTo>
                  <a:lnTo>
                    <a:pt x="11285638" y="0"/>
                  </a:lnTo>
                  <a:lnTo>
                    <a:pt x="11285638" y="2200320"/>
                  </a:lnTo>
                  <a:lnTo>
                    <a:pt x="0" y="2200320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t="-49940" b="-49940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47625"/>
              <a:ext cx="11285639" cy="215270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r>
                <a:rPr lang="en-US" sz="4200" dirty="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School/Organization: OIS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913304" y="7607275"/>
            <a:ext cx="8639680" cy="1825695"/>
            <a:chOff x="0" y="0"/>
            <a:chExt cx="11519573" cy="243426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519662" cy="2434336"/>
            </a:xfrm>
            <a:custGeom>
              <a:avLst/>
              <a:gdLst/>
              <a:ahLst/>
              <a:cxnLst/>
              <a:rect l="l" t="t" r="r" b="b"/>
              <a:pathLst>
                <a:path w="11519662" h="2434336">
                  <a:moveTo>
                    <a:pt x="0" y="405765"/>
                  </a:moveTo>
                  <a:cubicBezTo>
                    <a:pt x="0" y="181610"/>
                    <a:pt x="181610" y="0"/>
                    <a:pt x="405765" y="0"/>
                  </a:cubicBezTo>
                  <a:lnTo>
                    <a:pt x="11113897" y="0"/>
                  </a:lnTo>
                  <a:cubicBezTo>
                    <a:pt x="11337925" y="0"/>
                    <a:pt x="11519662" y="181610"/>
                    <a:pt x="11519662" y="405765"/>
                  </a:cubicBezTo>
                  <a:lnTo>
                    <a:pt x="11519662" y="2028571"/>
                  </a:lnTo>
                  <a:cubicBezTo>
                    <a:pt x="11519662" y="2252599"/>
                    <a:pt x="11338052" y="2434336"/>
                    <a:pt x="11113897" y="2434336"/>
                  </a:cubicBezTo>
                  <a:lnTo>
                    <a:pt x="405765" y="2434336"/>
                  </a:lnTo>
                  <a:cubicBezTo>
                    <a:pt x="181610" y="2434209"/>
                    <a:pt x="0" y="2252599"/>
                    <a:pt x="0" y="2028571"/>
                  </a:cubicBezTo>
                  <a:close/>
                </a:path>
              </a:pathLst>
            </a:custGeom>
            <a:solidFill>
              <a:srgbClr val="156082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001030" y="7695000"/>
            <a:ext cx="8464229" cy="1650244"/>
            <a:chOff x="0" y="0"/>
            <a:chExt cx="11285639" cy="220032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285638" cy="2200320"/>
            </a:xfrm>
            <a:custGeom>
              <a:avLst/>
              <a:gdLst/>
              <a:ahLst/>
              <a:cxnLst/>
              <a:rect l="l" t="t" r="r" b="b"/>
              <a:pathLst>
                <a:path w="11285638" h="2200320">
                  <a:moveTo>
                    <a:pt x="0" y="0"/>
                  </a:moveTo>
                  <a:lnTo>
                    <a:pt x="11285638" y="0"/>
                  </a:lnTo>
                  <a:lnTo>
                    <a:pt x="11285638" y="2200320"/>
                  </a:lnTo>
                  <a:lnTo>
                    <a:pt x="0" y="2200320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t="-49940" b="-49940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47625"/>
              <a:ext cx="11285639" cy="215270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r>
                <a:rPr lang="en-US" sz="4200" dirty="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Scientific coordinator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654414" y="877824"/>
            <a:ext cx="9884283" cy="2249424"/>
            <a:chOff x="0" y="0"/>
            <a:chExt cx="13179044" cy="299923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3179050" cy="2999232"/>
            </a:xfrm>
            <a:custGeom>
              <a:avLst/>
              <a:gdLst/>
              <a:ahLst/>
              <a:cxnLst/>
              <a:rect l="l" t="t" r="r" b="b"/>
              <a:pathLst>
                <a:path w="13179050" h="2999232">
                  <a:moveTo>
                    <a:pt x="0" y="0"/>
                  </a:moveTo>
                  <a:lnTo>
                    <a:pt x="13179050" y="0"/>
                  </a:lnTo>
                  <a:lnTo>
                    <a:pt x="13179050" y="2999232"/>
                  </a:lnTo>
                  <a:lnTo>
                    <a:pt x="0" y="2999232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t="-35619" b="-35619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85725"/>
              <a:ext cx="13179044" cy="291350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8100"/>
                </a:lnSpc>
              </a:pPr>
              <a:r>
                <a:rPr lang="en-US" sz="7500" b="1" dirty="0">
                  <a:solidFill>
                    <a:srgbClr val="000000"/>
                  </a:solidFill>
                  <a:latin typeface="Aptos Bold"/>
                  <a:ea typeface="Aptos Bold"/>
                  <a:cs typeface="Aptos Bold"/>
                  <a:sym typeface="Aptos Bold"/>
                </a:rPr>
                <a:t>COMMITTEE MEMBERS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" name="Group 3"/>
          <p:cNvGrpSpPr/>
          <p:nvPr/>
        </p:nvGrpSpPr>
        <p:grpSpPr>
          <a:xfrm>
            <a:off x="2412949" y="809996"/>
            <a:ext cx="4000100" cy="5237998"/>
            <a:chOff x="0" y="0"/>
            <a:chExt cx="5333467" cy="69839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333492" cy="6983984"/>
            </a:xfrm>
            <a:custGeom>
              <a:avLst/>
              <a:gdLst/>
              <a:ahLst/>
              <a:cxnLst/>
              <a:rect l="l" t="t" r="r" b="b"/>
              <a:pathLst>
                <a:path w="5333492" h="6983984">
                  <a:moveTo>
                    <a:pt x="0" y="0"/>
                  </a:moveTo>
                  <a:lnTo>
                    <a:pt x="5333492" y="0"/>
                  </a:lnTo>
                  <a:lnTo>
                    <a:pt x="5333492" y="6983984"/>
                  </a:lnTo>
                  <a:lnTo>
                    <a:pt x="0" y="69839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5474" r="-15473" b="-1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44513" y="6225892"/>
            <a:ext cx="5336972" cy="2970000"/>
            <a:chOff x="0" y="0"/>
            <a:chExt cx="7115962" cy="396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115937" cy="3959987"/>
            </a:xfrm>
            <a:custGeom>
              <a:avLst/>
              <a:gdLst/>
              <a:ahLst/>
              <a:cxnLst/>
              <a:rect l="l" t="t" r="r" b="b"/>
              <a:pathLst>
                <a:path w="7115937" h="3959987">
                  <a:moveTo>
                    <a:pt x="0" y="0"/>
                  </a:moveTo>
                  <a:lnTo>
                    <a:pt x="7115937" y="0"/>
                  </a:lnTo>
                  <a:lnTo>
                    <a:pt x="7115937" y="3959987"/>
                  </a:lnTo>
                  <a:lnTo>
                    <a:pt x="0" y="3959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9757" b="-9757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913304" y="3460071"/>
            <a:ext cx="8639680" cy="1825695"/>
            <a:chOff x="0" y="0"/>
            <a:chExt cx="11519573" cy="243426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519662" cy="2434336"/>
            </a:xfrm>
            <a:custGeom>
              <a:avLst/>
              <a:gdLst/>
              <a:ahLst/>
              <a:cxnLst/>
              <a:rect l="l" t="t" r="r" b="b"/>
              <a:pathLst>
                <a:path w="11519662" h="2434336">
                  <a:moveTo>
                    <a:pt x="0" y="405765"/>
                  </a:moveTo>
                  <a:cubicBezTo>
                    <a:pt x="0" y="181610"/>
                    <a:pt x="181610" y="0"/>
                    <a:pt x="405765" y="0"/>
                  </a:cubicBezTo>
                  <a:lnTo>
                    <a:pt x="11113897" y="0"/>
                  </a:lnTo>
                  <a:cubicBezTo>
                    <a:pt x="11337925" y="0"/>
                    <a:pt x="11519662" y="181610"/>
                    <a:pt x="11519662" y="405765"/>
                  </a:cubicBezTo>
                  <a:lnTo>
                    <a:pt x="11519662" y="2028571"/>
                  </a:lnTo>
                  <a:cubicBezTo>
                    <a:pt x="11519662" y="2252599"/>
                    <a:pt x="11338052" y="2434336"/>
                    <a:pt x="11113897" y="2434336"/>
                  </a:cubicBezTo>
                  <a:lnTo>
                    <a:pt x="405765" y="2434336"/>
                  </a:lnTo>
                  <a:cubicBezTo>
                    <a:pt x="181610" y="2434209"/>
                    <a:pt x="0" y="2252599"/>
                    <a:pt x="0" y="2028571"/>
                  </a:cubicBezTo>
                  <a:close/>
                </a:path>
              </a:pathLst>
            </a:custGeom>
            <a:solidFill>
              <a:srgbClr val="156082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001030" y="3547796"/>
            <a:ext cx="8464229" cy="1650244"/>
            <a:chOff x="0" y="0"/>
            <a:chExt cx="11285639" cy="220032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1285638" cy="2200320"/>
            </a:xfrm>
            <a:custGeom>
              <a:avLst/>
              <a:gdLst/>
              <a:ahLst/>
              <a:cxnLst/>
              <a:rect l="l" t="t" r="r" b="b"/>
              <a:pathLst>
                <a:path w="11285638" h="2200320">
                  <a:moveTo>
                    <a:pt x="0" y="0"/>
                  </a:moveTo>
                  <a:lnTo>
                    <a:pt x="11285638" y="0"/>
                  </a:lnTo>
                  <a:lnTo>
                    <a:pt x="11285638" y="2200320"/>
                  </a:lnTo>
                  <a:lnTo>
                    <a:pt x="0" y="2200320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t="-49940" b="-49940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47625"/>
              <a:ext cx="11285639" cy="215270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r>
                <a:rPr lang="en-US" sz="420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Matteo Zannini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913304" y="5533673"/>
            <a:ext cx="8639680" cy="1825695"/>
            <a:chOff x="0" y="0"/>
            <a:chExt cx="11519573" cy="243426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519662" cy="2434336"/>
            </a:xfrm>
            <a:custGeom>
              <a:avLst/>
              <a:gdLst/>
              <a:ahLst/>
              <a:cxnLst/>
              <a:rect l="l" t="t" r="r" b="b"/>
              <a:pathLst>
                <a:path w="11519662" h="2434336">
                  <a:moveTo>
                    <a:pt x="0" y="405765"/>
                  </a:moveTo>
                  <a:cubicBezTo>
                    <a:pt x="0" y="181610"/>
                    <a:pt x="181610" y="0"/>
                    <a:pt x="405765" y="0"/>
                  </a:cubicBezTo>
                  <a:lnTo>
                    <a:pt x="11113897" y="0"/>
                  </a:lnTo>
                  <a:cubicBezTo>
                    <a:pt x="11337925" y="0"/>
                    <a:pt x="11519662" y="181610"/>
                    <a:pt x="11519662" y="405765"/>
                  </a:cubicBezTo>
                  <a:lnTo>
                    <a:pt x="11519662" y="2028571"/>
                  </a:lnTo>
                  <a:cubicBezTo>
                    <a:pt x="11519662" y="2252599"/>
                    <a:pt x="11338052" y="2434336"/>
                    <a:pt x="11113897" y="2434336"/>
                  </a:cubicBezTo>
                  <a:lnTo>
                    <a:pt x="405765" y="2434336"/>
                  </a:lnTo>
                  <a:cubicBezTo>
                    <a:pt x="181610" y="2434209"/>
                    <a:pt x="0" y="2252599"/>
                    <a:pt x="0" y="2028571"/>
                  </a:cubicBezTo>
                  <a:close/>
                </a:path>
              </a:pathLst>
            </a:custGeom>
            <a:solidFill>
              <a:srgbClr val="156082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001030" y="5621398"/>
            <a:ext cx="8464229" cy="1650244"/>
            <a:chOff x="0" y="0"/>
            <a:chExt cx="11285639" cy="220032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1285638" cy="2200320"/>
            </a:xfrm>
            <a:custGeom>
              <a:avLst/>
              <a:gdLst/>
              <a:ahLst/>
              <a:cxnLst/>
              <a:rect l="l" t="t" r="r" b="b"/>
              <a:pathLst>
                <a:path w="11285638" h="2200320">
                  <a:moveTo>
                    <a:pt x="0" y="0"/>
                  </a:moveTo>
                  <a:lnTo>
                    <a:pt x="11285638" y="0"/>
                  </a:lnTo>
                  <a:lnTo>
                    <a:pt x="11285638" y="2200320"/>
                  </a:lnTo>
                  <a:lnTo>
                    <a:pt x="0" y="2200320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t="-49940" b="-49940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47625"/>
              <a:ext cx="11285639" cy="215270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r>
                <a:rPr lang="en-US" sz="420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School/Organization: IIS Aldini Valeriani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913304" y="7607275"/>
            <a:ext cx="8639680" cy="1825695"/>
            <a:chOff x="0" y="0"/>
            <a:chExt cx="11519573" cy="243426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519662" cy="2434336"/>
            </a:xfrm>
            <a:custGeom>
              <a:avLst/>
              <a:gdLst/>
              <a:ahLst/>
              <a:cxnLst/>
              <a:rect l="l" t="t" r="r" b="b"/>
              <a:pathLst>
                <a:path w="11519662" h="2434336">
                  <a:moveTo>
                    <a:pt x="0" y="405765"/>
                  </a:moveTo>
                  <a:cubicBezTo>
                    <a:pt x="0" y="181610"/>
                    <a:pt x="181610" y="0"/>
                    <a:pt x="405765" y="0"/>
                  </a:cubicBezTo>
                  <a:lnTo>
                    <a:pt x="11113897" y="0"/>
                  </a:lnTo>
                  <a:cubicBezTo>
                    <a:pt x="11337925" y="0"/>
                    <a:pt x="11519662" y="181610"/>
                    <a:pt x="11519662" y="405765"/>
                  </a:cubicBezTo>
                  <a:lnTo>
                    <a:pt x="11519662" y="2028571"/>
                  </a:lnTo>
                  <a:cubicBezTo>
                    <a:pt x="11519662" y="2252599"/>
                    <a:pt x="11338052" y="2434336"/>
                    <a:pt x="11113897" y="2434336"/>
                  </a:cubicBezTo>
                  <a:lnTo>
                    <a:pt x="405765" y="2434336"/>
                  </a:lnTo>
                  <a:cubicBezTo>
                    <a:pt x="181610" y="2434209"/>
                    <a:pt x="0" y="2252599"/>
                    <a:pt x="0" y="2028571"/>
                  </a:cubicBezTo>
                  <a:close/>
                </a:path>
              </a:pathLst>
            </a:custGeom>
            <a:solidFill>
              <a:srgbClr val="156082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001030" y="7695000"/>
            <a:ext cx="8464229" cy="1650244"/>
            <a:chOff x="0" y="0"/>
            <a:chExt cx="11285639" cy="220032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285638" cy="2200320"/>
            </a:xfrm>
            <a:custGeom>
              <a:avLst/>
              <a:gdLst/>
              <a:ahLst/>
              <a:cxnLst/>
              <a:rect l="l" t="t" r="r" b="b"/>
              <a:pathLst>
                <a:path w="11285638" h="2200320">
                  <a:moveTo>
                    <a:pt x="0" y="0"/>
                  </a:moveTo>
                  <a:lnTo>
                    <a:pt x="11285638" y="0"/>
                  </a:lnTo>
                  <a:lnTo>
                    <a:pt x="11285638" y="2200320"/>
                  </a:lnTo>
                  <a:lnTo>
                    <a:pt x="0" y="2200320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t="-49940" b="-49940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47625"/>
              <a:ext cx="11285639" cy="215270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r>
                <a:rPr lang="en-US" sz="420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National representative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654414" y="877824"/>
            <a:ext cx="9884283" cy="2249424"/>
            <a:chOff x="0" y="0"/>
            <a:chExt cx="13179044" cy="299923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3179050" cy="2999232"/>
            </a:xfrm>
            <a:custGeom>
              <a:avLst/>
              <a:gdLst/>
              <a:ahLst/>
              <a:cxnLst/>
              <a:rect l="l" t="t" r="r" b="b"/>
              <a:pathLst>
                <a:path w="13179050" h="2999232">
                  <a:moveTo>
                    <a:pt x="0" y="0"/>
                  </a:moveTo>
                  <a:lnTo>
                    <a:pt x="13179050" y="0"/>
                  </a:lnTo>
                  <a:lnTo>
                    <a:pt x="13179050" y="2999232"/>
                  </a:lnTo>
                  <a:lnTo>
                    <a:pt x="0" y="2999232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t="-35619" b="-35619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85725"/>
              <a:ext cx="13179044" cy="291350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8100"/>
                </a:lnSpc>
              </a:pPr>
              <a:r>
                <a:rPr lang="en-US" sz="7500" b="1" dirty="0">
                  <a:solidFill>
                    <a:srgbClr val="000000"/>
                  </a:solidFill>
                  <a:latin typeface="Aptos Bold"/>
                  <a:ea typeface="Aptos Bold"/>
                  <a:cs typeface="Aptos Bold"/>
                  <a:sym typeface="Aptos Bold"/>
                </a:rPr>
                <a:t>COMMITTEE MEMBERS</a:t>
              </a:r>
            </a:p>
          </p:txBody>
        </p:sp>
      </p:grp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>
            <a:endParaRPr lang="ro-RO" dirty="0"/>
          </a:p>
        </p:txBody>
      </p:sp>
      <p:grpSp>
        <p:nvGrpSpPr>
          <p:cNvPr id="3" name="Group 3"/>
          <p:cNvGrpSpPr/>
          <p:nvPr/>
        </p:nvGrpSpPr>
        <p:grpSpPr>
          <a:xfrm>
            <a:off x="1257300" y="547688"/>
            <a:ext cx="15773400" cy="1988344"/>
            <a:chOff x="0" y="0"/>
            <a:chExt cx="21031200" cy="26511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031200" cy="2651126"/>
            </a:xfrm>
            <a:custGeom>
              <a:avLst/>
              <a:gdLst/>
              <a:ahLst/>
              <a:cxnLst/>
              <a:rect l="l" t="t" r="r" b="b"/>
              <a:pathLst>
                <a:path w="21031200" h="2651126">
                  <a:moveTo>
                    <a:pt x="0" y="0"/>
                  </a:moveTo>
                  <a:lnTo>
                    <a:pt x="21031200" y="0"/>
                  </a:lnTo>
                  <a:lnTo>
                    <a:pt x="21031200" y="2651126"/>
                  </a:lnTo>
                  <a:lnTo>
                    <a:pt x="0" y="2651126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04573" b="-104573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6675"/>
              <a:ext cx="21031200" cy="25844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 b="1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ITALY - EBESFENOMEGALODANTE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226153" y="8208397"/>
            <a:ext cx="3259550" cy="1654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ro-RO" sz="3600" dirty="0">
                <a:solidFill>
                  <a:srgbClr val="000000"/>
                </a:solidFill>
                <a:latin typeface="Aptos" panose="020B0004020202020204" pitchFamily="34" charset="0"/>
                <a:ea typeface="Aptos Bold"/>
                <a:cs typeface="Aptos Bold"/>
                <a:sym typeface="Aptos Bold"/>
              </a:rPr>
              <a:t>IYED BOUSSAA</a:t>
            </a:r>
          </a:p>
          <a:p>
            <a:pPr algn="ctr">
              <a:lnSpc>
                <a:spcPts val="4320"/>
              </a:lnSpc>
            </a:pPr>
            <a:r>
              <a:rPr lang="en-US" sz="36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TEAM LEADER</a:t>
            </a:r>
            <a:endParaRPr lang="ro-RO" sz="3600" b="1" dirty="0">
              <a:solidFill>
                <a:srgbClr val="000000"/>
              </a:solidFill>
              <a:latin typeface="Aptos Bold"/>
              <a:ea typeface="Aptos Bold"/>
              <a:cs typeface="Aptos Bold"/>
              <a:sym typeface="Aptos Bold"/>
            </a:endParaRPr>
          </a:p>
          <a:p>
            <a:pPr algn="ctr">
              <a:lnSpc>
                <a:spcPts val="4320"/>
              </a:lnSpc>
            </a:pPr>
            <a:endParaRPr lang="en-US" sz="3600" b="1" dirty="0">
              <a:solidFill>
                <a:srgbClr val="000000"/>
              </a:solidFill>
              <a:latin typeface="Aptos Bold"/>
              <a:ea typeface="Aptos Bold"/>
              <a:cs typeface="Aptos Bold"/>
              <a:sym typeface="Apto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627632" y="2873426"/>
            <a:ext cx="12044448" cy="693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LICEO SCIENTIFICO STATALE ALESSANDRO VOLTA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820660" y="8208397"/>
            <a:ext cx="2575065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ANDREA E. BARBIERI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632163" y="8208397"/>
            <a:ext cx="3636559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DANIELE DI NICOLA CARENA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417332" y="8208397"/>
            <a:ext cx="2575065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GIOVANNI MAIELLARO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366138" y="8208397"/>
            <a:ext cx="2575065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ro-RO" sz="36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NICOLA DINDO</a:t>
            </a:r>
            <a:endParaRPr lang="en-US" sz="3600" dirty="0">
              <a:solidFill>
                <a:srgbClr val="000000"/>
              </a:solidFill>
              <a:latin typeface="Aptos"/>
              <a:ea typeface="Aptos"/>
              <a:cs typeface="Aptos"/>
              <a:sym typeface="Aptos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4982118" y="4190162"/>
            <a:ext cx="2558606" cy="3779996"/>
            <a:chOff x="0" y="0"/>
            <a:chExt cx="3411474" cy="503999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411474" cy="5039995"/>
            </a:xfrm>
            <a:custGeom>
              <a:avLst/>
              <a:gdLst/>
              <a:ahLst/>
              <a:cxnLst/>
              <a:rect l="l" t="t" r="r" b="b"/>
              <a:pathLst>
                <a:path w="3411474" h="5039995">
                  <a:moveTo>
                    <a:pt x="0" y="0"/>
                  </a:moveTo>
                  <a:lnTo>
                    <a:pt x="3411474" y="0"/>
                  </a:lnTo>
                  <a:lnTo>
                    <a:pt x="3411474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401" r="-5401" b="-1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053245" y="4190162"/>
            <a:ext cx="2632881" cy="3779996"/>
            <a:chOff x="0" y="0"/>
            <a:chExt cx="3510509" cy="503999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510534" cy="5039995"/>
            </a:xfrm>
            <a:custGeom>
              <a:avLst/>
              <a:gdLst/>
              <a:ahLst/>
              <a:cxnLst/>
              <a:rect l="l" t="t" r="r" b="b"/>
              <a:pathLst>
                <a:path w="3510534" h="5039995">
                  <a:moveTo>
                    <a:pt x="0" y="0"/>
                  </a:moveTo>
                  <a:lnTo>
                    <a:pt x="3510534" y="0"/>
                  </a:lnTo>
                  <a:lnTo>
                    <a:pt x="3510534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57656" r="-57655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360163" y="4190162"/>
            <a:ext cx="2507228" cy="3779996"/>
            <a:chOff x="0" y="0"/>
            <a:chExt cx="3342970" cy="503999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343021" cy="5039995"/>
            </a:xfrm>
            <a:custGeom>
              <a:avLst/>
              <a:gdLst/>
              <a:ahLst/>
              <a:cxnLst/>
              <a:rect l="l" t="t" r="r" b="b"/>
              <a:pathLst>
                <a:path w="3343021" h="5039995">
                  <a:moveTo>
                    <a:pt x="0" y="0"/>
                  </a:moveTo>
                  <a:lnTo>
                    <a:pt x="3343021" y="0"/>
                  </a:lnTo>
                  <a:lnTo>
                    <a:pt x="3343021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6513" r="-6512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574527" y="765392"/>
            <a:ext cx="2880000" cy="1889998"/>
            <a:chOff x="0" y="0"/>
            <a:chExt cx="4172979" cy="251999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172966" cy="2520061"/>
            </a:xfrm>
            <a:custGeom>
              <a:avLst/>
              <a:gdLst/>
              <a:ahLst/>
              <a:cxnLst/>
              <a:rect l="l" t="t" r="r" b="b"/>
              <a:pathLst>
                <a:path w="4172966" h="2520061">
                  <a:moveTo>
                    <a:pt x="0" y="0"/>
                  </a:moveTo>
                  <a:lnTo>
                    <a:pt x="4172966" y="0"/>
                  </a:lnTo>
                  <a:lnTo>
                    <a:pt x="4172966" y="2520061"/>
                  </a:lnTo>
                  <a:lnTo>
                    <a:pt x="0" y="2520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1531" t="-49344" r="-9313" b="-50762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24" name="Group 20"/>
          <p:cNvGrpSpPr/>
          <p:nvPr/>
        </p:nvGrpSpPr>
        <p:grpSpPr>
          <a:xfrm>
            <a:off x="1432388" y="4190162"/>
            <a:ext cx="2875712" cy="3779996"/>
            <a:chOff x="0" y="0"/>
            <a:chExt cx="3834282" cy="5039995"/>
          </a:xfrm>
        </p:grpSpPr>
        <p:sp>
          <p:nvSpPr>
            <p:cNvPr id="25" name="Freeform 21"/>
            <p:cNvSpPr/>
            <p:nvPr/>
          </p:nvSpPr>
          <p:spPr>
            <a:xfrm>
              <a:off x="0" y="0"/>
              <a:ext cx="3834257" cy="5039995"/>
            </a:xfrm>
            <a:custGeom>
              <a:avLst/>
              <a:gdLst/>
              <a:ahLst/>
              <a:cxnLst/>
              <a:rect l="l" t="t" r="r" b="b"/>
              <a:pathLst>
                <a:path w="3834257" h="5039995">
                  <a:moveTo>
                    <a:pt x="0" y="0"/>
                  </a:moveTo>
                  <a:lnTo>
                    <a:pt x="3834257" y="0"/>
                  </a:lnTo>
                  <a:lnTo>
                    <a:pt x="3834257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718" b="-718"/>
              </a:stretch>
            </a:blip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38" name="Group 7">
            <a:extLst>
              <a:ext uri="{FF2B5EF4-FFF2-40B4-BE49-F238E27FC236}">
                <a16:creationId xmlns:a16="http://schemas.microsoft.com/office/drawing/2014/main" id="{B2AE2971-7E24-B5B1-388D-576EBD1F3707}"/>
              </a:ext>
            </a:extLst>
          </p:cNvPr>
          <p:cNvGrpSpPr/>
          <p:nvPr/>
        </p:nvGrpSpPr>
        <p:grpSpPr>
          <a:xfrm>
            <a:off x="14407553" y="4190162"/>
            <a:ext cx="2757805" cy="3779520"/>
            <a:chOff x="0" y="0"/>
            <a:chExt cx="3677285" cy="5039995"/>
          </a:xfrm>
        </p:grpSpPr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90697451-5208-F0E1-4BE3-29B9B76DF4F0}"/>
                </a:ext>
              </a:extLst>
            </p:cNvPr>
            <p:cNvSpPr/>
            <p:nvPr/>
          </p:nvSpPr>
          <p:spPr>
            <a:xfrm>
              <a:off x="0" y="0"/>
              <a:ext cx="3677285" cy="5039995"/>
            </a:xfrm>
            <a:custGeom>
              <a:avLst/>
              <a:gdLst/>
              <a:ahLst/>
              <a:cxnLst/>
              <a:rect l="l" t="t" r="r" b="b"/>
              <a:pathLst>
                <a:path w="3677285" h="5039995">
                  <a:moveTo>
                    <a:pt x="0" y="0"/>
                  </a:moveTo>
                  <a:lnTo>
                    <a:pt x="3677285" y="0"/>
                  </a:lnTo>
                  <a:lnTo>
                    <a:pt x="3677285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18528" r="-18528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9" grpId="0"/>
      <p:bldP spid="10" grpId="0"/>
      <p:bldP spid="11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>
            <a:endParaRPr lang="ro-RO" dirty="0"/>
          </a:p>
        </p:txBody>
      </p:sp>
      <p:grpSp>
        <p:nvGrpSpPr>
          <p:cNvPr id="3" name="Group 3"/>
          <p:cNvGrpSpPr/>
          <p:nvPr/>
        </p:nvGrpSpPr>
        <p:grpSpPr>
          <a:xfrm>
            <a:off x="1038159" y="631253"/>
            <a:ext cx="12077700" cy="1988344"/>
            <a:chOff x="0" y="0"/>
            <a:chExt cx="21031200" cy="26511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031200" cy="2651126"/>
            </a:xfrm>
            <a:custGeom>
              <a:avLst/>
              <a:gdLst/>
              <a:ahLst/>
              <a:cxnLst/>
              <a:rect l="l" t="t" r="r" b="b"/>
              <a:pathLst>
                <a:path w="21031200" h="2651126">
                  <a:moveTo>
                    <a:pt x="0" y="0"/>
                  </a:moveTo>
                  <a:lnTo>
                    <a:pt x="21031200" y="0"/>
                  </a:lnTo>
                  <a:lnTo>
                    <a:pt x="21031200" y="2651126"/>
                  </a:lnTo>
                  <a:lnTo>
                    <a:pt x="0" y="2651126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04573" b="-104573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6675"/>
              <a:ext cx="21031200" cy="25844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 b="1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ITALY - SORT(ILEGIO)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35352" y="8200463"/>
            <a:ext cx="3152013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PAOLO MAZZA </a:t>
            </a:r>
          </a:p>
          <a:p>
            <a:pPr algn="ctr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TEAM LEADER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32386" y="4190162"/>
            <a:ext cx="2757945" cy="3779996"/>
            <a:chOff x="0" y="0"/>
            <a:chExt cx="3677260" cy="503999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77285" cy="5039995"/>
            </a:xfrm>
            <a:custGeom>
              <a:avLst/>
              <a:gdLst/>
              <a:ahLst/>
              <a:cxnLst/>
              <a:rect l="l" t="t" r="r" b="b"/>
              <a:pathLst>
                <a:path w="3677285" h="5039995">
                  <a:moveTo>
                    <a:pt x="0" y="0"/>
                  </a:moveTo>
                  <a:lnTo>
                    <a:pt x="3677285" y="0"/>
                  </a:lnTo>
                  <a:lnTo>
                    <a:pt x="3677285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0072" r="-10072" b="-1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32386" y="2911988"/>
            <a:ext cx="8961120" cy="693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LICEO BANFI - VIMERCATE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501944" y="8200463"/>
            <a:ext cx="2575065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NICHOLAS BAMBER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676312" y="8200463"/>
            <a:ext cx="2575065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ROBERTO BOZZINI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097006" y="8208397"/>
            <a:ext cx="2575065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MARCO GAMBARO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4657232" y="8200463"/>
            <a:ext cx="2575065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GIOELE TESTA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4078805" y="4190162"/>
            <a:ext cx="3089643" cy="3779996"/>
            <a:chOff x="0" y="0"/>
            <a:chExt cx="4119524" cy="503999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19499" cy="5039995"/>
            </a:xfrm>
            <a:custGeom>
              <a:avLst/>
              <a:gdLst/>
              <a:ahLst/>
              <a:cxnLst/>
              <a:rect l="l" t="t" r="r" b="b"/>
              <a:pathLst>
                <a:path w="4119499" h="5039995">
                  <a:moveTo>
                    <a:pt x="0" y="0"/>
                  </a:moveTo>
                  <a:lnTo>
                    <a:pt x="4119499" y="0"/>
                  </a:lnTo>
                  <a:lnTo>
                    <a:pt x="4119499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5276" r="-26015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456913" y="4190162"/>
            <a:ext cx="2885904" cy="3779996"/>
            <a:chOff x="0" y="0"/>
            <a:chExt cx="3847871" cy="503999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847846" cy="5039995"/>
            </a:xfrm>
            <a:custGeom>
              <a:avLst/>
              <a:gdLst/>
              <a:ahLst/>
              <a:cxnLst/>
              <a:rect l="l" t="t" r="r" b="b"/>
              <a:pathLst>
                <a:path w="3847846" h="5039995">
                  <a:moveTo>
                    <a:pt x="0" y="0"/>
                  </a:moveTo>
                  <a:lnTo>
                    <a:pt x="3847846" y="0"/>
                  </a:lnTo>
                  <a:lnTo>
                    <a:pt x="3847846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9484" r="-18253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0818809" y="4190162"/>
            <a:ext cx="3390386" cy="3779996"/>
            <a:chOff x="0" y="0"/>
            <a:chExt cx="4520514" cy="503999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520565" cy="5039995"/>
            </a:xfrm>
            <a:custGeom>
              <a:avLst/>
              <a:gdLst/>
              <a:ahLst/>
              <a:cxnLst/>
              <a:rect l="l" t="t" r="r" b="b"/>
              <a:pathLst>
                <a:path w="4520565" h="5039995">
                  <a:moveTo>
                    <a:pt x="0" y="0"/>
                  </a:moveTo>
                  <a:lnTo>
                    <a:pt x="4520565" y="0"/>
                  </a:lnTo>
                  <a:lnTo>
                    <a:pt x="4520565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9045" r="-21064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4379902" y="4190162"/>
            <a:ext cx="3129734" cy="3779996"/>
            <a:chOff x="0" y="0"/>
            <a:chExt cx="4172979" cy="503999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172966" cy="5039995"/>
            </a:xfrm>
            <a:custGeom>
              <a:avLst/>
              <a:gdLst/>
              <a:ahLst/>
              <a:cxnLst/>
              <a:rect l="l" t="t" r="r" b="b"/>
              <a:pathLst>
                <a:path w="4172966" h="5039995">
                  <a:moveTo>
                    <a:pt x="0" y="0"/>
                  </a:moveTo>
                  <a:lnTo>
                    <a:pt x="4172966" y="0"/>
                  </a:lnTo>
                  <a:lnTo>
                    <a:pt x="4172966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3623" r="-5507" b="-1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504764" y="761187"/>
            <a:ext cx="2880000" cy="1889998"/>
            <a:chOff x="0" y="0"/>
            <a:chExt cx="4172979" cy="251999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172966" cy="2520061"/>
            </a:xfrm>
            <a:custGeom>
              <a:avLst/>
              <a:gdLst/>
              <a:ahLst/>
              <a:cxnLst/>
              <a:rect l="l" t="t" r="r" b="b"/>
              <a:pathLst>
                <a:path w="4172966" h="2520061">
                  <a:moveTo>
                    <a:pt x="0" y="0"/>
                  </a:moveTo>
                  <a:lnTo>
                    <a:pt x="4172966" y="0"/>
                  </a:lnTo>
                  <a:lnTo>
                    <a:pt x="4172966" y="2520061"/>
                  </a:lnTo>
                  <a:lnTo>
                    <a:pt x="0" y="2520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11531" t="-49344" r="-9313" b="-50762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>
            <a:endParaRPr lang="ro-RO" dirty="0"/>
          </a:p>
        </p:txBody>
      </p:sp>
      <p:grpSp>
        <p:nvGrpSpPr>
          <p:cNvPr id="3" name="Group 3"/>
          <p:cNvGrpSpPr/>
          <p:nvPr/>
        </p:nvGrpSpPr>
        <p:grpSpPr>
          <a:xfrm>
            <a:off x="1257300" y="547688"/>
            <a:ext cx="15773400" cy="1988344"/>
            <a:chOff x="0" y="0"/>
            <a:chExt cx="21031200" cy="26511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031200" cy="2651126"/>
            </a:xfrm>
            <a:custGeom>
              <a:avLst/>
              <a:gdLst/>
              <a:ahLst/>
              <a:cxnLst/>
              <a:rect l="l" t="t" r="r" b="b"/>
              <a:pathLst>
                <a:path w="21031200" h="2651126">
                  <a:moveTo>
                    <a:pt x="0" y="0"/>
                  </a:moveTo>
                  <a:lnTo>
                    <a:pt x="21031200" y="0"/>
                  </a:lnTo>
                  <a:lnTo>
                    <a:pt x="21031200" y="2651126"/>
                  </a:lnTo>
                  <a:lnTo>
                    <a:pt x="0" y="2651126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04573" b="-104573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6675"/>
              <a:ext cx="21031200" cy="25844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 b="1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ITALY - LE FURIE DELL'AVBO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55113" y="8208397"/>
            <a:ext cx="3623043" cy="1709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TONINO PETRULLI</a:t>
            </a:r>
          </a:p>
          <a:p>
            <a:pPr algn="ctr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TEAM LEADER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27632" y="2873426"/>
            <a:ext cx="8961120" cy="693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I.I.S. ALDINI VALERIANI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820660" y="8208397"/>
            <a:ext cx="2575065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ANDREA CAVALLI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013687" y="8208397"/>
            <a:ext cx="2575065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DENNIS CAPONE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097006" y="8208397"/>
            <a:ext cx="2575065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ERNESTO SOVERINI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366138" y="8208397"/>
            <a:ext cx="2575065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MICHELE FABBRI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4982118" y="4190162"/>
            <a:ext cx="2558606" cy="3779996"/>
            <a:chOff x="0" y="0"/>
            <a:chExt cx="3411474" cy="503999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411474" cy="5039995"/>
            </a:xfrm>
            <a:custGeom>
              <a:avLst/>
              <a:gdLst/>
              <a:ahLst/>
              <a:cxnLst/>
              <a:rect l="l" t="t" r="r" b="b"/>
              <a:pathLst>
                <a:path w="3411474" h="5039995">
                  <a:moveTo>
                    <a:pt x="0" y="0"/>
                  </a:moveTo>
                  <a:lnTo>
                    <a:pt x="3411474" y="0"/>
                  </a:lnTo>
                  <a:lnTo>
                    <a:pt x="3411474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906" r="-5906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053245" y="4190162"/>
            <a:ext cx="2632881" cy="3779996"/>
            <a:chOff x="0" y="0"/>
            <a:chExt cx="3510509" cy="503999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510534" cy="5039995"/>
            </a:xfrm>
            <a:custGeom>
              <a:avLst/>
              <a:gdLst/>
              <a:ahLst/>
              <a:cxnLst/>
              <a:rect l="l" t="t" r="r" b="b"/>
              <a:pathLst>
                <a:path w="3510534" h="5039995">
                  <a:moveTo>
                    <a:pt x="0" y="0"/>
                  </a:moveTo>
                  <a:lnTo>
                    <a:pt x="3510534" y="0"/>
                  </a:lnTo>
                  <a:lnTo>
                    <a:pt x="3510534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22875" b="-27888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1360163" y="4190162"/>
            <a:ext cx="2507228" cy="3779996"/>
            <a:chOff x="0" y="0"/>
            <a:chExt cx="3342970" cy="503999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343021" cy="5039995"/>
            </a:xfrm>
            <a:custGeom>
              <a:avLst/>
              <a:gdLst/>
              <a:ahLst/>
              <a:cxnLst/>
              <a:rect l="l" t="t" r="r" b="b"/>
              <a:pathLst>
                <a:path w="3343021" h="5039995">
                  <a:moveTo>
                    <a:pt x="0" y="0"/>
                  </a:moveTo>
                  <a:lnTo>
                    <a:pt x="3343021" y="0"/>
                  </a:lnTo>
                  <a:lnTo>
                    <a:pt x="3343021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8230" r="-8228" b="-1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4379902" y="4190162"/>
            <a:ext cx="2875712" cy="3779996"/>
            <a:chOff x="0" y="0"/>
            <a:chExt cx="3834282" cy="503999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834257" cy="5039995"/>
            </a:xfrm>
            <a:custGeom>
              <a:avLst/>
              <a:gdLst/>
              <a:ahLst/>
              <a:cxnLst/>
              <a:rect l="l" t="t" r="r" b="b"/>
              <a:pathLst>
                <a:path w="3834257" h="5039995">
                  <a:moveTo>
                    <a:pt x="0" y="0"/>
                  </a:moveTo>
                  <a:lnTo>
                    <a:pt x="3834257" y="0"/>
                  </a:lnTo>
                  <a:lnTo>
                    <a:pt x="3834257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126" r="-1127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4379902" y="902708"/>
            <a:ext cx="2880000" cy="1889998"/>
            <a:chOff x="0" y="0"/>
            <a:chExt cx="4172979" cy="251999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172966" cy="2520061"/>
            </a:xfrm>
            <a:custGeom>
              <a:avLst/>
              <a:gdLst/>
              <a:ahLst/>
              <a:cxnLst/>
              <a:rect l="l" t="t" r="r" b="b"/>
              <a:pathLst>
                <a:path w="4172966" h="2520061">
                  <a:moveTo>
                    <a:pt x="0" y="0"/>
                  </a:moveTo>
                  <a:lnTo>
                    <a:pt x="4172966" y="0"/>
                  </a:lnTo>
                  <a:lnTo>
                    <a:pt x="4172966" y="2520061"/>
                  </a:lnTo>
                  <a:lnTo>
                    <a:pt x="0" y="2520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1531" t="-49344" r="-9313" b="-50762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09462" y="4190162"/>
            <a:ext cx="2768556" cy="3779996"/>
            <a:chOff x="0" y="0"/>
            <a:chExt cx="3691407" cy="503999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691382" cy="5039995"/>
            </a:xfrm>
            <a:custGeom>
              <a:avLst/>
              <a:gdLst/>
              <a:ahLst/>
              <a:cxnLst/>
              <a:rect l="l" t="t" r="r" b="b"/>
              <a:pathLst>
                <a:path w="3691382" h="5039995">
                  <a:moveTo>
                    <a:pt x="0" y="0"/>
                  </a:moveTo>
                  <a:lnTo>
                    <a:pt x="3691382" y="0"/>
                  </a:lnTo>
                  <a:lnTo>
                    <a:pt x="3691382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>
            <a:pPr algn="l">
              <a:lnSpc>
                <a:spcPts val="3726"/>
              </a:lnSpc>
              <a:defRPr/>
            </a:pPr>
            <a:endParaRPr lang="en-US" sz="1800" dirty="0">
              <a:solidFill>
                <a:srgbClr val="000000"/>
              </a:solidFill>
              <a:latin typeface="Aptos" panose="020B0004020202020204" pitchFamily="34" charset="0"/>
              <a:ea typeface="Calibri (MS)"/>
              <a:cs typeface="Calibri (MS)"/>
              <a:sym typeface="Calibri (MS)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373515" y="857726"/>
            <a:ext cx="14580108" cy="1326385"/>
            <a:chOff x="0" y="0"/>
            <a:chExt cx="19440144" cy="17685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440144" cy="1768512"/>
            </a:xfrm>
            <a:custGeom>
              <a:avLst/>
              <a:gdLst/>
              <a:ahLst/>
              <a:cxnLst/>
              <a:rect l="l" t="t" r="r" b="b"/>
              <a:pathLst>
                <a:path w="19440144" h="1768512">
                  <a:moveTo>
                    <a:pt x="0" y="0"/>
                  </a:moveTo>
                  <a:lnTo>
                    <a:pt x="19440144" y="0"/>
                  </a:lnTo>
                  <a:lnTo>
                    <a:pt x="19440144" y="1768512"/>
                  </a:lnTo>
                  <a:lnTo>
                    <a:pt x="0" y="176851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64186" b="-164186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6675"/>
              <a:ext cx="19440144" cy="170183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 b="1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COMMITTEE MEMBERS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263952" y="7982424"/>
            <a:ext cx="3852196" cy="601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DANIELA NEAMȚU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369966" y="2655551"/>
            <a:ext cx="3640131" cy="4859998"/>
            <a:chOff x="0" y="0"/>
            <a:chExt cx="4853508" cy="647999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53559" cy="6480048"/>
            </a:xfrm>
            <a:custGeom>
              <a:avLst/>
              <a:gdLst/>
              <a:ahLst/>
              <a:cxnLst/>
              <a:rect l="l" t="t" r="r" b="b"/>
              <a:pathLst>
                <a:path w="4853559" h="6480048">
                  <a:moveTo>
                    <a:pt x="0" y="0"/>
                  </a:moveTo>
                  <a:lnTo>
                    <a:pt x="4853559" y="0"/>
                  </a:lnTo>
                  <a:lnTo>
                    <a:pt x="4853559" y="6480048"/>
                  </a:lnTo>
                  <a:lnTo>
                    <a:pt x="0" y="64800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0431" r="-8584" b="-651"/>
              </a:stretch>
            </a:blip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66881" y="2659661"/>
            <a:ext cx="3640141" cy="4859998"/>
            <a:chOff x="0" y="0"/>
            <a:chExt cx="4853521" cy="647999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853559" cy="6480048"/>
            </a:xfrm>
            <a:custGeom>
              <a:avLst/>
              <a:gdLst/>
              <a:ahLst/>
              <a:cxnLst/>
              <a:rect l="l" t="t" r="r" b="b"/>
              <a:pathLst>
                <a:path w="4853559" h="6480048">
                  <a:moveTo>
                    <a:pt x="0" y="0"/>
                  </a:moveTo>
                  <a:lnTo>
                    <a:pt x="4853559" y="0"/>
                  </a:lnTo>
                  <a:lnTo>
                    <a:pt x="4853559" y="6480048"/>
                  </a:lnTo>
                  <a:lnTo>
                    <a:pt x="0" y="64800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5994" r="-13467" b="-1780"/>
              </a:stretch>
            </a:blip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224401" y="7903264"/>
            <a:ext cx="3852196" cy="1709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GEORGETA ANTONIA RODICA CRĂCIUNESCU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5000207" y="2651318"/>
            <a:ext cx="3640131" cy="4859998"/>
            <a:chOff x="0" y="0"/>
            <a:chExt cx="4853508" cy="647999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53559" cy="6480048"/>
            </a:xfrm>
            <a:custGeom>
              <a:avLst/>
              <a:gdLst/>
              <a:ahLst/>
              <a:cxnLst/>
              <a:rect l="l" t="t" r="r" b="b"/>
              <a:pathLst>
                <a:path w="4853559" h="6480048">
                  <a:moveTo>
                    <a:pt x="0" y="0"/>
                  </a:moveTo>
                  <a:lnTo>
                    <a:pt x="4853559" y="0"/>
                  </a:lnTo>
                  <a:lnTo>
                    <a:pt x="4853559" y="6480048"/>
                  </a:lnTo>
                  <a:lnTo>
                    <a:pt x="0" y="64800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5613" r="-9647"/>
              </a:stretch>
            </a:blip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724400" y="7903264"/>
            <a:ext cx="3223993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FLORENTINA UNGUREANU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887486" y="727958"/>
            <a:ext cx="2245223" cy="601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ROMANIA 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4462522" y="294113"/>
            <a:ext cx="2880000" cy="1889998"/>
            <a:chOff x="0" y="0"/>
            <a:chExt cx="3772459" cy="2519998"/>
          </a:xfrm>
        </p:grpSpPr>
        <p:sp>
          <p:nvSpPr>
            <p:cNvPr id="17" name="Freeform 17" descr="Drapelul României - Wikipedia"/>
            <p:cNvSpPr/>
            <p:nvPr/>
          </p:nvSpPr>
          <p:spPr>
            <a:xfrm>
              <a:off x="0" y="0"/>
              <a:ext cx="3772408" cy="2520061"/>
            </a:xfrm>
            <a:custGeom>
              <a:avLst/>
              <a:gdLst/>
              <a:ahLst/>
              <a:cxnLst/>
              <a:rect l="l" t="t" r="r" b="b"/>
              <a:pathLst>
                <a:path w="3772408" h="2520061">
                  <a:moveTo>
                    <a:pt x="0" y="0"/>
                  </a:moveTo>
                  <a:lnTo>
                    <a:pt x="3772408" y="0"/>
                  </a:lnTo>
                  <a:lnTo>
                    <a:pt x="3772408" y="2520061"/>
                  </a:lnTo>
                  <a:lnTo>
                    <a:pt x="0" y="2520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1" b="2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20" name="TextBox 6">
            <a:extLst>
              <a:ext uri="{FF2B5EF4-FFF2-40B4-BE49-F238E27FC236}">
                <a16:creationId xmlns:a16="http://schemas.microsoft.com/office/drawing/2014/main" id="{C19CC011-5098-D861-BFDC-A9FE2462CFB3}"/>
              </a:ext>
            </a:extLst>
          </p:cNvPr>
          <p:cNvSpPr txBox="1"/>
          <p:nvPr/>
        </p:nvSpPr>
        <p:spPr>
          <a:xfrm>
            <a:off x="13681291" y="8001764"/>
            <a:ext cx="3852196" cy="958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6"/>
              </a:lnSpc>
              <a:defRPr/>
            </a:pPr>
            <a:r>
              <a:rPr lang="en-US" sz="3600" dirty="0">
                <a:solidFill>
                  <a:srgbClr val="000000"/>
                </a:solidFill>
                <a:latin typeface="Aptos Bold" panose="020B0004020202020204" charset="0"/>
                <a:ea typeface="Calibri (MS)"/>
                <a:cs typeface="Calibri (MS)"/>
                <a:sym typeface="Calibri (MS)"/>
              </a:rPr>
              <a:t>ȘTEFAN COSMIN DĂSCĂLESCU</a:t>
            </a:r>
            <a:endParaRPr lang="en-US" sz="1400" dirty="0">
              <a:latin typeface="Aptos Bold" panose="020B000402020202020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F0509B1-12C8-2A4F-8DC1-E406A442BD7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633"/>
          <a:stretch/>
        </p:blipFill>
        <p:spPr>
          <a:xfrm>
            <a:off x="13563165" y="2693017"/>
            <a:ext cx="3953389" cy="48646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2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8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4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4" grpId="0"/>
      <p:bldP spid="15" grpId="0"/>
      <p:bldP spid="2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" name="Group 3"/>
          <p:cNvGrpSpPr/>
          <p:nvPr/>
        </p:nvGrpSpPr>
        <p:grpSpPr>
          <a:xfrm>
            <a:off x="8610600" y="927211"/>
            <a:ext cx="8670131" cy="1326385"/>
            <a:chOff x="0" y="0"/>
            <a:chExt cx="11560175" cy="17685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560178" cy="1768512"/>
            </a:xfrm>
            <a:custGeom>
              <a:avLst/>
              <a:gdLst/>
              <a:ahLst/>
              <a:cxnLst/>
              <a:rect l="l" t="t" r="r" b="b"/>
              <a:pathLst>
                <a:path w="11560178" h="1768512">
                  <a:moveTo>
                    <a:pt x="0" y="0"/>
                  </a:moveTo>
                  <a:lnTo>
                    <a:pt x="11560178" y="0"/>
                  </a:lnTo>
                  <a:lnTo>
                    <a:pt x="11560178" y="1768512"/>
                  </a:lnTo>
                  <a:lnTo>
                    <a:pt x="0" y="176851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77367" b="-77367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6675"/>
              <a:ext cx="11560175" cy="170183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000" b="1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COMMITTEE MEMBERS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82075" y="1402937"/>
            <a:ext cx="3640141" cy="4859998"/>
            <a:chOff x="0" y="0"/>
            <a:chExt cx="4853521" cy="647999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853559" cy="6480048"/>
            </a:xfrm>
            <a:custGeom>
              <a:avLst/>
              <a:gdLst/>
              <a:ahLst/>
              <a:cxnLst/>
              <a:rect l="l" t="t" r="r" b="b"/>
              <a:pathLst>
                <a:path w="4853559" h="6480048">
                  <a:moveTo>
                    <a:pt x="0" y="0"/>
                  </a:moveTo>
                  <a:lnTo>
                    <a:pt x="4853559" y="0"/>
                  </a:lnTo>
                  <a:lnTo>
                    <a:pt x="4853559" y="6480048"/>
                  </a:lnTo>
                  <a:lnTo>
                    <a:pt x="0" y="64800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994" r="-13467" b="-1780"/>
              </a:stretch>
            </a:blip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79091" y="6913645"/>
            <a:ext cx="4446108" cy="2436828"/>
            <a:chOff x="0" y="0"/>
            <a:chExt cx="5928144" cy="3249104"/>
          </a:xfrm>
        </p:grpSpPr>
        <p:sp>
          <p:nvSpPr>
            <p:cNvPr id="9" name="Freeform 9" descr="Drapelul României - Wikipedia"/>
            <p:cNvSpPr/>
            <p:nvPr/>
          </p:nvSpPr>
          <p:spPr>
            <a:xfrm>
              <a:off x="0" y="0"/>
              <a:ext cx="5928106" cy="3249168"/>
            </a:xfrm>
            <a:custGeom>
              <a:avLst/>
              <a:gdLst/>
              <a:ahLst/>
              <a:cxnLst/>
              <a:rect l="l" t="t" r="r" b="b"/>
              <a:pathLst>
                <a:path w="5928106" h="3249168">
                  <a:moveTo>
                    <a:pt x="0" y="0"/>
                  </a:moveTo>
                  <a:lnTo>
                    <a:pt x="5928106" y="0"/>
                  </a:lnTo>
                  <a:lnTo>
                    <a:pt x="5928106" y="3249168"/>
                  </a:lnTo>
                  <a:lnTo>
                    <a:pt x="0" y="32491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-21877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824025" y="2769899"/>
            <a:ext cx="8639680" cy="1555756"/>
            <a:chOff x="0" y="0"/>
            <a:chExt cx="11519573" cy="207434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519535" cy="2074291"/>
            </a:xfrm>
            <a:custGeom>
              <a:avLst/>
              <a:gdLst/>
              <a:ahLst/>
              <a:cxnLst/>
              <a:rect l="l" t="t" r="r" b="b"/>
              <a:pathLst>
                <a:path w="11519535" h="2074291">
                  <a:moveTo>
                    <a:pt x="0" y="345694"/>
                  </a:moveTo>
                  <a:cubicBezTo>
                    <a:pt x="0" y="154813"/>
                    <a:pt x="154813" y="0"/>
                    <a:pt x="345694" y="0"/>
                  </a:cubicBezTo>
                  <a:lnTo>
                    <a:pt x="11173841" y="0"/>
                  </a:lnTo>
                  <a:cubicBezTo>
                    <a:pt x="11364723" y="0"/>
                    <a:pt x="11519535" y="154813"/>
                    <a:pt x="11519535" y="345694"/>
                  </a:cubicBezTo>
                  <a:lnTo>
                    <a:pt x="11519535" y="1728597"/>
                  </a:lnTo>
                  <a:cubicBezTo>
                    <a:pt x="11519535" y="1919478"/>
                    <a:pt x="11364723" y="2074291"/>
                    <a:pt x="11173841" y="2074291"/>
                  </a:cubicBezTo>
                  <a:lnTo>
                    <a:pt x="345694" y="2074291"/>
                  </a:lnTo>
                  <a:cubicBezTo>
                    <a:pt x="154813" y="2074291"/>
                    <a:pt x="0" y="1919605"/>
                    <a:pt x="0" y="1728597"/>
                  </a:cubicBezTo>
                  <a:close/>
                </a:path>
              </a:pathLst>
            </a:custGeom>
            <a:solidFill>
              <a:srgbClr val="156082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951308" y="2842089"/>
            <a:ext cx="8481060" cy="1397127"/>
            <a:chOff x="0" y="0"/>
            <a:chExt cx="11308080" cy="186283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308078" cy="1862838"/>
            </a:xfrm>
            <a:custGeom>
              <a:avLst/>
              <a:gdLst/>
              <a:ahLst/>
              <a:cxnLst/>
              <a:rect l="l" t="t" r="r" b="b"/>
              <a:pathLst>
                <a:path w="11308078" h="1862838">
                  <a:moveTo>
                    <a:pt x="0" y="0"/>
                  </a:moveTo>
                  <a:lnTo>
                    <a:pt x="11308078" y="0"/>
                  </a:lnTo>
                  <a:lnTo>
                    <a:pt x="11308078" y="1862838"/>
                  </a:lnTo>
                  <a:lnTo>
                    <a:pt x="0" y="186283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68281" b="-68280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47625"/>
              <a:ext cx="11308080" cy="181521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r>
                <a:rPr lang="en-US" sz="420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Georgeta Antonia Rodica Crăciunescu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797441" y="4636732"/>
            <a:ext cx="8639680" cy="2311108"/>
            <a:chOff x="0" y="0"/>
            <a:chExt cx="11519573" cy="308147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519535" cy="3081528"/>
            </a:xfrm>
            <a:custGeom>
              <a:avLst/>
              <a:gdLst/>
              <a:ahLst/>
              <a:cxnLst/>
              <a:rect l="l" t="t" r="r" b="b"/>
              <a:pathLst>
                <a:path w="11519535" h="3081528">
                  <a:moveTo>
                    <a:pt x="0" y="513588"/>
                  </a:moveTo>
                  <a:cubicBezTo>
                    <a:pt x="0" y="229997"/>
                    <a:pt x="229997" y="0"/>
                    <a:pt x="513588" y="0"/>
                  </a:cubicBezTo>
                  <a:lnTo>
                    <a:pt x="11005947" y="0"/>
                  </a:lnTo>
                  <a:cubicBezTo>
                    <a:pt x="11289538" y="0"/>
                    <a:pt x="11519535" y="229997"/>
                    <a:pt x="11519535" y="513588"/>
                  </a:cubicBezTo>
                  <a:lnTo>
                    <a:pt x="11519535" y="2567940"/>
                  </a:lnTo>
                  <a:cubicBezTo>
                    <a:pt x="11519535" y="2851531"/>
                    <a:pt x="11289538" y="3081528"/>
                    <a:pt x="11005947" y="3081528"/>
                  </a:cubicBezTo>
                  <a:lnTo>
                    <a:pt x="513588" y="3081528"/>
                  </a:lnTo>
                  <a:cubicBezTo>
                    <a:pt x="229997" y="3081528"/>
                    <a:pt x="0" y="2851531"/>
                    <a:pt x="0" y="2567940"/>
                  </a:cubicBezTo>
                  <a:close/>
                </a:path>
              </a:pathLst>
            </a:custGeom>
            <a:solidFill>
              <a:srgbClr val="156082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7976944" y="4510440"/>
            <a:ext cx="8501971" cy="2210848"/>
            <a:chOff x="232987" y="4331"/>
            <a:chExt cx="11335962" cy="2947797"/>
          </a:xfrm>
        </p:grpSpPr>
        <p:sp>
          <p:nvSpPr>
            <p:cNvPr id="18" name="Freeform 18"/>
            <p:cNvSpPr/>
            <p:nvPr/>
          </p:nvSpPr>
          <p:spPr>
            <a:xfrm>
              <a:off x="468261" y="172725"/>
              <a:ext cx="11100688" cy="2779403"/>
            </a:xfrm>
            <a:custGeom>
              <a:avLst/>
              <a:gdLst/>
              <a:ahLst/>
              <a:cxnLst/>
              <a:rect l="l" t="t" r="r" b="b"/>
              <a:pathLst>
                <a:path w="11308078" h="2779402">
                  <a:moveTo>
                    <a:pt x="0" y="0"/>
                  </a:moveTo>
                  <a:lnTo>
                    <a:pt x="11308078" y="0"/>
                  </a:lnTo>
                  <a:lnTo>
                    <a:pt x="11308078" y="2779402"/>
                  </a:lnTo>
                  <a:lnTo>
                    <a:pt x="0" y="277940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9275" b="-29275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232987" y="4331"/>
              <a:ext cx="11308080" cy="277940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040"/>
                </a:lnSpc>
              </a:pPr>
              <a:r>
                <a:rPr lang="en-US" sz="4200" dirty="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School/Organization: Ministry of Education and Research 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768631" y="7134932"/>
            <a:ext cx="8639680" cy="1555756"/>
            <a:chOff x="0" y="0"/>
            <a:chExt cx="11519573" cy="2074342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519535" cy="2074291"/>
            </a:xfrm>
            <a:custGeom>
              <a:avLst/>
              <a:gdLst/>
              <a:ahLst/>
              <a:cxnLst/>
              <a:rect l="l" t="t" r="r" b="b"/>
              <a:pathLst>
                <a:path w="11519535" h="2074291">
                  <a:moveTo>
                    <a:pt x="0" y="345694"/>
                  </a:moveTo>
                  <a:cubicBezTo>
                    <a:pt x="0" y="154813"/>
                    <a:pt x="154813" y="0"/>
                    <a:pt x="345694" y="0"/>
                  </a:cubicBezTo>
                  <a:lnTo>
                    <a:pt x="11173841" y="0"/>
                  </a:lnTo>
                  <a:cubicBezTo>
                    <a:pt x="11364723" y="0"/>
                    <a:pt x="11519535" y="154813"/>
                    <a:pt x="11519535" y="345694"/>
                  </a:cubicBezTo>
                  <a:lnTo>
                    <a:pt x="11519535" y="1728597"/>
                  </a:lnTo>
                  <a:cubicBezTo>
                    <a:pt x="11519535" y="1919478"/>
                    <a:pt x="11364723" y="2074291"/>
                    <a:pt x="11173841" y="2074291"/>
                  </a:cubicBezTo>
                  <a:lnTo>
                    <a:pt x="345694" y="2074291"/>
                  </a:lnTo>
                  <a:cubicBezTo>
                    <a:pt x="154813" y="2074291"/>
                    <a:pt x="0" y="1919605"/>
                    <a:pt x="0" y="1728597"/>
                  </a:cubicBezTo>
                  <a:close/>
                </a:path>
              </a:pathLst>
            </a:custGeom>
            <a:solidFill>
              <a:srgbClr val="156082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895796" y="7258993"/>
            <a:ext cx="8670130" cy="1401813"/>
            <a:chOff x="0" y="-6248"/>
            <a:chExt cx="11560174" cy="1869084"/>
          </a:xfrm>
        </p:grpSpPr>
        <p:sp>
          <p:nvSpPr>
            <p:cNvPr id="23" name="Freeform 23"/>
            <p:cNvSpPr/>
            <p:nvPr/>
          </p:nvSpPr>
          <p:spPr>
            <a:xfrm>
              <a:off x="252095" y="-6248"/>
              <a:ext cx="11308079" cy="1862839"/>
            </a:xfrm>
            <a:custGeom>
              <a:avLst/>
              <a:gdLst/>
              <a:ahLst/>
              <a:cxnLst/>
              <a:rect l="l" t="t" r="r" b="b"/>
              <a:pathLst>
                <a:path w="11308078" h="1862838">
                  <a:moveTo>
                    <a:pt x="0" y="0"/>
                  </a:moveTo>
                  <a:lnTo>
                    <a:pt x="11308078" y="0"/>
                  </a:lnTo>
                  <a:lnTo>
                    <a:pt x="11308078" y="1862838"/>
                  </a:lnTo>
                  <a:lnTo>
                    <a:pt x="0" y="186283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68281" b="-68280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47625"/>
              <a:ext cx="11308080" cy="181521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r>
                <a:rPr lang="en-US" sz="4200" dirty="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Representative of The Ministry of Education and Research 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" y="1824895"/>
            <a:ext cx="1097280" cy="1010193"/>
          </a:xfrm>
          <a:custGeom>
            <a:avLst/>
            <a:gdLst/>
            <a:ahLst/>
            <a:cxnLst/>
            <a:rect l="l" t="t" r="r" b="b"/>
            <a:pathLst>
              <a:path w="1097280" h="1010193">
                <a:moveTo>
                  <a:pt x="0" y="0"/>
                </a:moveTo>
                <a:lnTo>
                  <a:pt x="1097280" y="0"/>
                </a:lnTo>
                <a:lnTo>
                  <a:pt x="1097280" y="1010193"/>
                </a:lnTo>
                <a:lnTo>
                  <a:pt x="0" y="10101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" name="Group 3"/>
          <p:cNvGrpSpPr/>
          <p:nvPr/>
        </p:nvGrpSpPr>
        <p:grpSpPr>
          <a:xfrm>
            <a:off x="960120" y="920934"/>
            <a:ext cx="16361226" cy="2841174"/>
            <a:chOff x="0" y="0"/>
            <a:chExt cx="21814968" cy="37882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814917" cy="3788283"/>
            </a:xfrm>
            <a:custGeom>
              <a:avLst/>
              <a:gdLst/>
              <a:ahLst/>
              <a:cxnLst/>
              <a:rect l="l" t="t" r="r" b="b"/>
              <a:pathLst>
                <a:path w="21814917" h="3788283">
                  <a:moveTo>
                    <a:pt x="0" y="0"/>
                  </a:moveTo>
                  <a:lnTo>
                    <a:pt x="21814917" y="0"/>
                  </a:lnTo>
                  <a:lnTo>
                    <a:pt x="21814917" y="3788283"/>
                  </a:lnTo>
                  <a:lnTo>
                    <a:pt x="0" y="37882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80941" y="898074"/>
            <a:ext cx="15259517" cy="2331720"/>
            <a:chOff x="0" y="0"/>
            <a:chExt cx="20346022" cy="310896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346020" cy="3108960"/>
            </a:xfrm>
            <a:custGeom>
              <a:avLst/>
              <a:gdLst/>
              <a:ahLst/>
              <a:cxnLst/>
              <a:rect l="l" t="t" r="r" b="b"/>
              <a:pathLst>
                <a:path w="20346020" h="3108960">
                  <a:moveTo>
                    <a:pt x="0" y="0"/>
                  </a:moveTo>
                  <a:lnTo>
                    <a:pt x="20346020" y="0"/>
                  </a:lnTo>
                  <a:lnTo>
                    <a:pt x="20346020" y="3108960"/>
                  </a:lnTo>
                  <a:lnTo>
                    <a:pt x="0" y="3108960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t="-77516" b="-77516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85725"/>
              <a:ext cx="20346022" cy="302323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776"/>
                </a:lnSpc>
              </a:pPr>
              <a:r>
                <a:rPr lang="en-US" sz="6600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NATIONAL SCIENTIFIC COM</a:t>
              </a:r>
              <a:r>
                <a:rPr lang="ro-RO" sz="6600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M</a:t>
              </a:r>
              <a:r>
                <a:rPr lang="en-US" sz="6600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ITTEE</a:t>
              </a:r>
            </a:p>
          </p:txBody>
        </p:sp>
      </p:grpSp>
      <p:sp>
        <p:nvSpPr>
          <p:cNvPr id="8" name="AutoShape 8"/>
          <p:cNvSpPr/>
          <p:nvPr/>
        </p:nvSpPr>
        <p:spPr>
          <a:xfrm rot="10781400">
            <a:off x="1214323" y="9704156"/>
            <a:ext cx="15859354" cy="0"/>
          </a:xfrm>
          <a:prstGeom prst="line">
            <a:avLst/>
          </a:prstGeom>
          <a:ln w="47625" cap="rnd">
            <a:solidFill>
              <a:srgbClr val="0F9ED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o-RO"/>
          </a:p>
        </p:txBody>
      </p:sp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055149"/>
              </p:ext>
            </p:extLst>
          </p:nvPr>
        </p:nvGraphicFramePr>
        <p:xfrm>
          <a:off x="2057400" y="3507381"/>
          <a:ext cx="14706600" cy="5110443"/>
        </p:xfrm>
        <a:graphic>
          <a:graphicData uri="http://schemas.openxmlformats.org/drawingml/2006/table">
            <a:tbl>
              <a:tblPr/>
              <a:tblGrid>
                <a:gridCol w="1374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02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827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688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61064">
                <a:tc>
                  <a:txBody>
                    <a:bodyPr/>
                    <a:lstStyle/>
                    <a:p>
                      <a:pPr algn="ctr">
                        <a:lnSpc>
                          <a:spcPts val="3726"/>
                        </a:lnSpc>
                        <a:defRPr/>
                      </a:pPr>
                      <a:r>
                        <a:rPr lang="en-US" sz="2700" b="1" dirty="0">
                          <a:solidFill>
                            <a:srgbClr val="FFFFFF"/>
                          </a:solidFill>
                          <a:latin typeface="Aptos" panose="020B0004020202020204" pitchFamily="34" charset="0"/>
                          <a:ea typeface="Calibri (MS) Bold"/>
                          <a:cs typeface="Calibri (MS) Bold"/>
                          <a:sym typeface="Calibri (MS) Bold"/>
                        </a:rPr>
                        <a:t>Nr. </a:t>
                      </a:r>
                      <a:r>
                        <a:rPr lang="en-US" sz="2700" b="1" dirty="0" err="1">
                          <a:solidFill>
                            <a:srgbClr val="FFFFFF"/>
                          </a:solidFill>
                          <a:latin typeface="Aptos" panose="020B0004020202020204" pitchFamily="34" charset="0"/>
                          <a:ea typeface="Calibri (MS) Bold"/>
                          <a:cs typeface="Calibri (MS) Bold"/>
                          <a:sym typeface="Calibri (MS) Bold"/>
                        </a:rPr>
                        <a:t>crt</a:t>
                      </a:r>
                      <a:r>
                        <a:rPr lang="en-US" sz="2700" b="1" dirty="0">
                          <a:solidFill>
                            <a:srgbClr val="FFFFFF"/>
                          </a:solidFill>
                          <a:latin typeface="Aptos" panose="020B0004020202020204" pitchFamily="34" charset="0"/>
                          <a:ea typeface="Calibri (MS) Bold"/>
                          <a:cs typeface="Calibri (MS) Bold"/>
                          <a:sym typeface="Calibri (MS) Bold"/>
                        </a:rPr>
                        <a:t>.</a:t>
                      </a:r>
                      <a:endParaRPr lang="en-US" sz="2700" dirty="0">
                        <a:latin typeface="Aptos" panose="020B0004020202020204" pitchFamily="34" charset="0"/>
                      </a:endParaRP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26"/>
                        </a:lnSpc>
                        <a:defRPr/>
                      </a:pPr>
                      <a:r>
                        <a:rPr lang="en-US" sz="2700" b="1">
                          <a:solidFill>
                            <a:srgbClr val="FFFFFF"/>
                          </a:solidFill>
                          <a:latin typeface="Aptos" panose="020B0004020202020204" pitchFamily="34" charset="0"/>
                          <a:ea typeface="Calibri (MS) Bold"/>
                          <a:cs typeface="Calibri (MS) Bold"/>
                          <a:sym typeface="Calibri (MS) Bold"/>
                        </a:rPr>
                        <a:t>Name and Surname</a:t>
                      </a:r>
                      <a:endParaRPr lang="en-US" sz="2700">
                        <a:latin typeface="Aptos" panose="020B0004020202020204" pitchFamily="34" charset="0"/>
                      </a:endParaRP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26"/>
                        </a:lnSpc>
                        <a:defRPr/>
                      </a:pPr>
                      <a:r>
                        <a:rPr lang="en-US" sz="2700" b="1" dirty="0">
                          <a:solidFill>
                            <a:srgbClr val="FFFFFF"/>
                          </a:solidFill>
                          <a:latin typeface="Aptos" panose="020B0004020202020204" pitchFamily="34" charset="0"/>
                          <a:ea typeface="Calibri (MS) Bold"/>
                          <a:cs typeface="Calibri (MS) Bold"/>
                          <a:sym typeface="Calibri (MS) Bold"/>
                        </a:rPr>
                        <a:t>Position</a:t>
                      </a:r>
                      <a:endParaRPr lang="en-US" sz="2700" dirty="0">
                        <a:latin typeface="Aptos" panose="020B0004020202020204" pitchFamily="34" charset="0"/>
                      </a:endParaRP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26"/>
                        </a:lnSpc>
                        <a:defRPr/>
                      </a:pPr>
                      <a:r>
                        <a:rPr lang="en-US" sz="2700" b="1">
                          <a:solidFill>
                            <a:srgbClr val="FFFFFF"/>
                          </a:solidFill>
                          <a:latin typeface="Aptos" panose="020B0004020202020204" pitchFamily="34" charset="0"/>
                          <a:ea typeface="Calibri (MS) Bold"/>
                          <a:cs typeface="Calibri (MS) Bold"/>
                          <a:sym typeface="Calibri (MS) Bold"/>
                        </a:rPr>
                        <a:t>Institution</a:t>
                      </a:r>
                      <a:endParaRPr lang="en-US" sz="2700">
                        <a:latin typeface="Aptos" panose="020B0004020202020204" pitchFamily="34" charset="0"/>
                      </a:endParaRPr>
                    </a:p>
                  </a:txBody>
                  <a:tcPr marL="68580" marR="68580" marT="68580" marB="6858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6514">
                <a:tc>
                  <a:txBody>
                    <a:bodyPr/>
                    <a:lstStyle/>
                    <a:p>
                      <a:pPr marL="0" lvl="1" indent="0" algn="just">
                        <a:lnSpc>
                          <a:spcPts val="3726"/>
                        </a:lnSpc>
                        <a:buNone/>
                        <a:defRPr/>
                      </a:pPr>
                      <a:r>
                        <a:rPr lang="ro-RO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1.</a:t>
                      </a: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 </a:t>
                      </a:r>
                      <a:endParaRPr lang="en-US" sz="2700" dirty="0">
                        <a:latin typeface="Aptos" panose="020B0004020202020204" pitchFamily="34" charset="0"/>
                      </a:endParaRPr>
                    </a:p>
                  </a:txBody>
                  <a:tcPr marL="68580" marR="68580" marT="68580" marB="6858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Florentina Ungureanu</a:t>
                      </a:r>
                      <a:endParaRPr lang="en-US" sz="2700">
                        <a:latin typeface="Aptos" panose="020B0004020202020204" pitchFamily="34" charset="0"/>
                      </a:endParaRPr>
                    </a:p>
                  </a:txBody>
                  <a:tcPr marL="68580" marR="68580" marT="68580" marB="6858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26"/>
                        </a:lnSpc>
                        <a:defRPr/>
                      </a:pP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Vicepresident</a:t>
                      </a: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 of scientific 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subcom</a:t>
                      </a:r>
                      <a:r>
                        <a:rPr lang="ro-RO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m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ittee</a:t>
                      </a:r>
                      <a:endParaRPr lang="en-US" sz="2700" dirty="0">
                        <a:latin typeface="Aptos" panose="020B0004020202020204" pitchFamily="34" charset="0"/>
                      </a:endParaRPr>
                    </a:p>
                  </a:txBody>
                  <a:tcPr marL="68580" marR="68580" marT="68580" marB="6858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Neamț County School Inspectorate</a:t>
                      </a:r>
                      <a:endParaRPr lang="en-US" sz="2700">
                        <a:latin typeface="Aptos" panose="020B0004020202020204" pitchFamily="34" charset="0"/>
                      </a:endParaRPr>
                    </a:p>
                  </a:txBody>
                  <a:tcPr marL="68580" marR="68580" marT="68580" marB="6858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10955">
                <a:tc>
                  <a:txBody>
                    <a:bodyPr/>
                    <a:lstStyle/>
                    <a:p>
                      <a:pPr algn="just">
                        <a:lnSpc>
                          <a:spcPts val="3726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2.  </a:t>
                      </a:r>
                      <a:endParaRPr lang="en-US" sz="2700" dirty="0">
                        <a:latin typeface="Aptos" panose="020B0004020202020204" pitchFamily="34" charset="0"/>
                      </a:endParaRPr>
                    </a:p>
                  </a:txBody>
                  <a:tcPr marL="68580" marR="68580" marT="68580" marB="6858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Dana Lăcrămioara Păiuș</a:t>
                      </a:r>
                      <a:endParaRPr lang="en-US" sz="2700">
                        <a:latin typeface="Aptos" panose="020B0004020202020204" pitchFamily="34" charset="0"/>
                      </a:endParaRPr>
                    </a:p>
                  </a:txBody>
                  <a:tcPr marL="68580" marR="68580" marT="68580" marB="6858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26"/>
                        </a:lnSpc>
                        <a:defRPr/>
                      </a:pP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Vicepresident</a:t>
                      </a: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 of 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organisational</a:t>
                      </a: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 com</a:t>
                      </a:r>
                      <a:r>
                        <a:rPr lang="ro-RO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m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ittee</a:t>
                      </a:r>
                      <a:endParaRPr lang="en-US" sz="2700" dirty="0">
                        <a:latin typeface="Aptos" panose="020B0004020202020204" pitchFamily="34" charset="0"/>
                      </a:endParaRPr>
                    </a:p>
                  </a:txBody>
                  <a:tcPr marL="68580" marR="68580" marT="68580" marB="6858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Neamț</a:t>
                      </a: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 County School Inspectorate</a:t>
                      </a:r>
                      <a:endParaRPr lang="en-US" sz="2700" dirty="0">
                        <a:latin typeface="Aptos" panose="020B0004020202020204" pitchFamily="34" charset="0"/>
                      </a:endParaRPr>
                    </a:p>
                  </a:txBody>
                  <a:tcPr marL="68580" marR="68580" marT="68580" marB="6858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0955">
                <a:tc>
                  <a:txBody>
                    <a:bodyPr/>
                    <a:lstStyle/>
                    <a:p>
                      <a:pPr algn="just">
                        <a:lnSpc>
                          <a:spcPts val="3726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3. </a:t>
                      </a:r>
                      <a:endParaRPr lang="en-US" sz="2700" dirty="0">
                        <a:latin typeface="Aptos" panose="020B0004020202020204" pitchFamily="34" charset="0"/>
                      </a:endParaRPr>
                    </a:p>
                  </a:txBody>
                  <a:tcPr marL="68580" marR="68580" marT="68580" marB="6858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Ana Socea</a:t>
                      </a:r>
                      <a:endParaRPr lang="en-US" sz="2700">
                        <a:latin typeface="Aptos" panose="020B0004020202020204" pitchFamily="34" charset="0"/>
                      </a:endParaRPr>
                    </a:p>
                  </a:txBody>
                  <a:tcPr marL="68580" marR="68580" marT="68580" marB="6858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26"/>
                        </a:lnSpc>
                        <a:defRPr/>
                      </a:pP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Vicepresident</a:t>
                      </a: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 of 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organisational</a:t>
                      </a: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 com</a:t>
                      </a:r>
                      <a:r>
                        <a:rPr lang="ro-RO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m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ittee</a:t>
                      </a:r>
                      <a:endParaRPr lang="en-US" sz="2700" dirty="0">
                        <a:latin typeface="Aptos" panose="020B0004020202020204" pitchFamily="34" charset="0"/>
                      </a:endParaRPr>
                    </a:p>
                  </a:txBody>
                  <a:tcPr marL="68580" marR="68580" marT="68580" marB="6858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Neamț County School Inspectorate</a:t>
                      </a:r>
                      <a:endParaRPr lang="en-US" sz="2700">
                        <a:latin typeface="Aptos" panose="020B0004020202020204" pitchFamily="34" charset="0"/>
                      </a:endParaRPr>
                    </a:p>
                  </a:txBody>
                  <a:tcPr marL="68580" marR="68580" marT="68580" marB="6858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10955">
                <a:tc>
                  <a:txBody>
                    <a:bodyPr/>
                    <a:lstStyle/>
                    <a:p>
                      <a:pPr algn="just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4.</a:t>
                      </a:r>
                      <a:endParaRPr lang="en-US" sz="2700">
                        <a:latin typeface="Aptos" panose="020B0004020202020204" pitchFamily="34" charset="0"/>
                      </a:endParaRPr>
                    </a:p>
                  </a:txBody>
                  <a:tcPr marL="68580" marR="68580" marT="68580" marB="6858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Gabriel-Marian Huțanu</a:t>
                      </a:r>
                      <a:endParaRPr lang="en-US" sz="2700">
                        <a:latin typeface="Aptos" panose="020B0004020202020204" pitchFamily="34" charset="0"/>
                      </a:endParaRPr>
                    </a:p>
                  </a:txBody>
                  <a:tcPr marL="68580" marR="68580" marT="68580" marB="6858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26"/>
                        </a:lnSpc>
                        <a:defRPr/>
                      </a:pP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Vicepresident</a:t>
                      </a: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 of technical com</a:t>
                      </a:r>
                      <a:r>
                        <a:rPr lang="ro-RO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m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ittee</a:t>
                      </a:r>
                      <a:endParaRPr lang="en-US" sz="2700" dirty="0">
                        <a:latin typeface="Aptos" panose="020B0004020202020204" pitchFamily="34" charset="0"/>
                      </a:endParaRPr>
                    </a:p>
                  </a:txBody>
                  <a:tcPr marL="68580" marR="68580" marT="68580" marB="6858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National College of Computer Science Piatra-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Neamț</a:t>
                      </a:r>
                      <a:endParaRPr lang="en-US" sz="2700" dirty="0">
                        <a:latin typeface="Aptos" panose="020B0004020202020204" pitchFamily="34" charset="0"/>
                      </a:endParaRPr>
                    </a:p>
                  </a:txBody>
                  <a:tcPr marL="68580" marR="68580" marT="68580" marB="6858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" name="Group 3"/>
          <p:cNvGrpSpPr/>
          <p:nvPr/>
        </p:nvGrpSpPr>
        <p:grpSpPr>
          <a:xfrm>
            <a:off x="7936554" y="739740"/>
            <a:ext cx="8670131" cy="1326385"/>
            <a:chOff x="0" y="0"/>
            <a:chExt cx="11560175" cy="17685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560178" cy="1768512"/>
            </a:xfrm>
            <a:custGeom>
              <a:avLst/>
              <a:gdLst/>
              <a:ahLst/>
              <a:cxnLst/>
              <a:rect l="l" t="t" r="r" b="b"/>
              <a:pathLst>
                <a:path w="11560178" h="1768512">
                  <a:moveTo>
                    <a:pt x="0" y="0"/>
                  </a:moveTo>
                  <a:lnTo>
                    <a:pt x="11560178" y="0"/>
                  </a:lnTo>
                  <a:lnTo>
                    <a:pt x="11560178" y="1768512"/>
                  </a:lnTo>
                  <a:lnTo>
                    <a:pt x="0" y="176851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77367" b="-77367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6675"/>
              <a:ext cx="11560175" cy="170183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000" b="1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COMMITTEE MEMBERS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79091" y="6913645"/>
            <a:ext cx="4446108" cy="2436828"/>
            <a:chOff x="0" y="0"/>
            <a:chExt cx="5928144" cy="3249104"/>
          </a:xfrm>
        </p:grpSpPr>
        <p:sp>
          <p:nvSpPr>
            <p:cNvPr id="7" name="Freeform 7" descr="Drapelul României - Wikipedia"/>
            <p:cNvSpPr/>
            <p:nvPr/>
          </p:nvSpPr>
          <p:spPr>
            <a:xfrm>
              <a:off x="0" y="0"/>
              <a:ext cx="5928106" cy="3249168"/>
            </a:xfrm>
            <a:custGeom>
              <a:avLst/>
              <a:gdLst/>
              <a:ahLst/>
              <a:cxnLst/>
              <a:rect l="l" t="t" r="r" b="b"/>
              <a:pathLst>
                <a:path w="5928106" h="3249168">
                  <a:moveTo>
                    <a:pt x="0" y="0"/>
                  </a:moveTo>
                  <a:lnTo>
                    <a:pt x="5928106" y="0"/>
                  </a:lnTo>
                  <a:lnTo>
                    <a:pt x="5928106" y="3249168"/>
                  </a:lnTo>
                  <a:lnTo>
                    <a:pt x="0" y="32491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21877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824025" y="2769899"/>
            <a:ext cx="8639680" cy="1555756"/>
            <a:chOff x="0" y="0"/>
            <a:chExt cx="11519573" cy="207434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519535" cy="2074291"/>
            </a:xfrm>
            <a:custGeom>
              <a:avLst/>
              <a:gdLst/>
              <a:ahLst/>
              <a:cxnLst/>
              <a:rect l="l" t="t" r="r" b="b"/>
              <a:pathLst>
                <a:path w="11519535" h="2074291">
                  <a:moveTo>
                    <a:pt x="0" y="345694"/>
                  </a:moveTo>
                  <a:cubicBezTo>
                    <a:pt x="0" y="154813"/>
                    <a:pt x="154813" y="0"/>
                    <a:pt x="345694" y="0"/>
                  </a:cubicBezTo>
                  <a:lnTo>
                    <a:pt x="11173841" y="0"/>
                  </a:lnTo>
                  <a:cubicBezTo>
                    <a:pt x="11364723" y="0"/>
                    <a:pt x="11519535" y="154813"/>
                    <a:pt x="11519535" y="345694"/>
                  </a:cubicBezTo>
                  <a:lnTo>
                    <a:pt x="11519535" y="1728597"/>
                  </a:lnTo>
                  <a:cubicBezTo>
                    <a:pt x="11519535" y="1919478"/>
                    <a:pt x="11364723" y="2074291"/>
                    <a:pt x="11173841" y="2074291"/>
                  </a:cubicBezTo>
                  <a:lnTo>
                    <a:pt x="345694" y="2074291"/>
                  </a:lnTo>
                  <a:cubicBezTo>
                    <a:pt x="154813" y="2074291"/>
                    <a:pt x="0" y="1919605"/>
                    <a:pt x="0" y="1728597"/>
                  </a:cubicBezTo>
                  <a:close/>
                </a:path>
              </a:pathLst>
            </a:custGeom>
            <a:solidFill>
              <a:srgbClr val="156082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951308" y="2842089"/>
            <a:ext cx="8481060" cy="1397127"/>
            <a:chOff x="0" y="0"/>
            <a:chExt cx="11308080" cy="186283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308078" cy="1862838"/>
            </a:xfrm>
            <a:custGeom>
              <a:avLst/>
              <a:gdLst/>
              <a:ahLst/>
              <a:cxnLst/>
              <a:rect l="l" t="t" r="r" b="b"/>
              <a:pathLst>
                <a:path w="11308078" h="1862838">
                  <a:moveTo>
                    <a:pt x="0" y="0"/>
                  </a:moveTo>
                  <a:lnTo>
                    <a:pt x="11308078" y="0"/>
                  </a:lnTo>
                  <a:lnTo>
                    <a:pt x="11308078" y="1862838"/>
                  </a:lnTo>
                  <a:lnTo>
                    <a:pt x="0" y="186283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68281" b="-68280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47625"/>
              <a:ext cx="11308080" cy="181521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r>
                <a:rPr lang="en-US" sz="420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Florentina Ungureanu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797441" y="4636732"/>
            <a:ext cx="8639680" cy="2311108"/>
            <a:chOff x="0" y="0"/>
            <a:chExt cx="11519573" cy="308147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519535" cy="3081528"/>
            </a:xfrm>
            <a:custGeom>
              <a:avLst/>
              <a:gdLst/>
              <a:ahLst/>
              <a:cxnLst/>
              <a:rect l="l" t="t" r="r" b="b"/>
              <a:pathLst>
                <a:path w="11519535" h="3081528">
                  <a:moveTo>
                    <a:pt x="0" y="513588"/>
                  </a:moveTo>
                  <a:cubicBezTo>
                    <a:pt x="0" y="229997"/>
                    <a:pt x="229997" y="0"/>
                    <a:pt x="513588" y="0"/>
                  </a:cubicBezTo>
                  <a:lnTo>
                    <a:pt x="11005947" y="0"/>
                  </a:lnTo>
                  <a:cubicBezTo>
                    <a:pt x="11289538" y="0"/>
                    <a:pt x="11519535" y="229997"/>
                    <a:pt x="11519535" y="513588"/>
                  </a:cubicBezTo>
                  <a:lnTo>
                    <a:pt x="11519535" y="2567940"/>
                  </a:lnTo>
                  <a:cubicBezTo>
                    <a:pt x="11519535" y="2851531"/>
                    <a:pt x="11289538" y="3081528"/>
                    <a:pt x="11005947" y="3081528"/>
                  </a:cubicBezTo>
                  <a:lnTo>
                    <a:pt x="513588" y="3081528"/>
                  </a:lnTo>
                  <a:cubicBezTo>
                    <a:pt x="229997" y="3081528"/>
                    <a:pt x="0" y="2851531"/>
                    <a:pt x="0" y="2567940"/>
                  </a:cubicBezTo>
                  <a:close/>
                </a:path>
              </a:pathLst>
            </a:custGeom>
            <a:solidFill>
              <a:srgbClr val="156082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797442" y="4507192"/>
            <a:ext cx="8485822" cy="2084552"/>
            <a:chOff x="-6349" y="0"/>
            <a:chExt cx="11314429" cy="2779403"/>
          </a:xfrm>
        </p:grpSpPr>
        <p:sp>
          <p:nvSpPr>
            <p:cNvPr id="16" name="Freeform 16"/>
            <p:cNvSpPr/>
            <p:nvPr/>
          </p:nvSpPr>
          <p:spPr>
            <a:xfrm>
              <a:off x="-6349" y="0"/>
              <a:ext cx="11314429" cy="2779403"/>
            </a:xfrm>
            <a:custGeom>
              <a:avLst/>
              <a:gdLst/>
              <a:ahLst/>
              <a:cxnLst/>
              <a:rect l="l" t="t" r="r" b="b"/>
              <a:pathLst>
                <a:path w="11308078" h="2779402">
                  <a:moveTo>
                    <a:pt x="0" y="0"/>
                  </a:moveTo>
                  <a:lnTo>
                    <a:pt x="11308078" y="0"/>
                  </a:lnTo>
                  <a:lnTo>
                    <a:pt x="11308078" y="2779402"/>
                  </a:lnTo>
                  <a:lnTo>
                    <a:pt x="0" y="277940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9275" b="-29275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98806" y="0"/>
              <a:ext cx="11109274" cy="277940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040"/>
                </a:lnSpc>
              </a:pPr>
              <a:r>
                <a:rPr lang="en-US" sz="4200" dirty="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School/Organization: Neamt County School Inspectorate 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797441" y="7114575"/>
            <a:ext cx="8639680" cy="1555756"/>
            <a:chOff x="0" y="0"/>
            <a:chExt cx="11519573" cy="207434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519535" cy="2074291"/>
            </a:xfrm>
            <a:custGeom>
              <a:avLst/>
              <a:gdLst/>
              <a:ahLst/>
              <a:cxnLst/>
              <a:rect l="l" t="t" r="r" b="b"/>
              <a:pathLst>
                <a:path w="11519535" h="2074291">
                  <a:moveTo>
                    <a:pt x="0" y="345694"/>
                  </a:moveTo>
                  <a:cubicBezTo>
                    <a:pt x="0" y="154813"/>
                    <a:pt x="154813" y="0"/>
                    <a:pt x="345694" y="0"/>
                  </a:cubicBezTo>
                  <a:lnTo>
                    <a:pt x="11173841" y="0"/>
                  </a:lnTo>
                  <a:cubicBezTo>
                    <a:pt x="11364723" y="0"/>
                    <a:pt x="11519535" y="154813"/>
                    <a:pt x="11519535" y="345694"/>
                  </a:cubicBezTo>
                  <a:lnTo>
                    <a:pt x="11519535" y="1728597"/>
                  </a:lnTo>
                  <a:cubicBezTo>
                    <a:pt x="11519535" y="1919478"/>
                    <a:pt x="11364723" y="2074291"/>
                    <a:pt x="11173841" y="2074291"/>
                  </a:cubicBezTo>
                  <a:lnTo>
                    <a:pt x="345694" y="2074291"/>
                  </a:lnTo>
                  <a:cubicBezTo>
                    <a:pt x="154813" y="2074291"/>
                    <a:pt x="0" y="1919605"/>
                    <a:pt x="0" y="1728597"/>
                  </a:cubicBezTo>
                  <a:close/>
                </a:path>
              </a:pathLst>
            </a:custGeom>
            <a:solidFill>
              <a:srgbClr val="156082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781800" y="7229589"/>
            <a:ext cx="10233660" cy="1440704"/>
            <a:chOff x="-1696721" y="47625"/>
            <a:chExt cx="13004801" cy="1920939"/>
          </a:xfrm>
        </p:grpSpPr>
        <p:sp>
          <p:nvSpPr>
            <p:cNvPr id="21" name="Freeform 21"/>
            <p:cNvSpPr/>
            <p:nvPr/>
          </p:nvSpPr>
          <p:spPr>
            <a:xfrm>
              <a:off x="-1696721" y="105725"/>
              <a:ext cx="11308079" cy="1862839"/>
            </a:xfrm>
            <a:custGeom>
              <a:avLst/>
              <a:gdLst/>
              <a:ahLst/>
              <a:cxnLst/>
              <a:rect l="l" t="t" r="r" b="b"/>
              <a:pathLst>
                <a:path w="11308078" h="1862838">
                  <a:moveTo>
                    <a:pt x="0" y="0"/>
                  </a:moveTo>
                  <a:lnTo>
                    <a:pt x="11308078" y="0"/>
                  </a:lnTo>
                  <a:lnTo>
                    <a:pt x="11308078" y="1862838"/>
                  </a:lnTo>
                  <a:lnTo>
                    <a:pt x="0" y="186283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68281" b="-68280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47625"/>
              <a:ext cx="11308080" cy="181521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r>
                <a:rPr lang="en-US" sz="4200" dirty="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 National representative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82075" y="1402937"/>
            <a:ext cx="3640131" cy="4859998"/>
            <a:chOff x="0" y="0"/>
            <a:chExt cx="4853508" cy="647999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853559" cy="6480048"/>
            </a:xfrm>
            <a:custGeom>
              <a:avLst/>
              <a:gdLst/>
              <a:ahLst/>
              <a:cxnLst/>
              <a:rect l="l" t="t" r="r" b="b"/>
              <a:pathLst>
                <a:path w="4853559" h="6480048">
                  <a:moveTo>
                    <a:pt x="0" y="0"/>
                  </a:moveTo>
                  <a:lnTo>
                    <a:pt x="4853559" y="0"/>
                  </a:lnTo>
                  <a:lnTo>
                    <a:pt x="4853559" y="6480048"/>
                  </a:lnTo>
                  <a:lnTo>
                    <a:pt x="0" y="64800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5613" r="-9647"/>
              </a:stretch>
            </a:blip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/>
            <a:lstStyle/>
            <a:p>
              <a:endParaRPr lang="ro-RO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" name="Group 3"/>
          <p:cNvGrpSpPr/>
          <p:nvPr/>
        </p:nvGrpSpPr>
        <p:grpSpPr>
          <a:xfrm>
            <a:off x="7936554" y="739740"/>
            <a:ext cx="8670131" cy="1326385"/>
            <a:chOff x="0" y="0"/>
            <a:chExt cx="11560175" cy="17685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560178" cy="1768512"/>
            </a:xfrm>
            <a:custGeom>
              <a:avLst/>
              <a:gdLst/>
              <a:ahLst/>
              <a:cxnLst/>
              <a:rect l="l" t="t" r="r" b="b"/>
              <a:pathLst>
                <a:path w="11560178" h="1768512">
                  <a:moveTo>
                    <a:pt x="0" y="0"/>
                  </a:moveTo>
                  <a:lnTo>
                    <a:pt x="11560178" y="0"/>
                  </a:lnTo>
                  <a:lnTo>
                    <a:pt x="11560178" y="1768512"/>
                  </a:lnTo>
                  <a:lnTo>
                    <a:pt x="0" y="176851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77367" b="-77367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6675"/>
              <a:ext cx="11560175" cy="170183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000" b="1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COMMITTEE MEMBERS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79091" y="6913645"/>
            <a:ext cx="4446108" cy="2436828"/>
            <a:chOff x="0" y="0"/>
            <a:chExt cx="5928144" cy="3249104"/>
          </a:xfrm>
        </p:grpSpPr>
        <p:sp>
          <p:nvSpPr>
            <p:cNvPr id="7" name="Freeform 7" descr="Drapelul României - Wikipedia"/>
            <p:cNvSpPr/>
            <p:nvPr/>
          </p:nvSpPr>
          <p:spPr>
            <a:xfrm>
              <a:off x="0" y="0"/>
              <a:ext cx="5928106" cy="3249168"/>
            </a:xfrm>
            <a:custGeom>
              <a:avLst/>
              <a:gdLst/>
              <a:ahLst/>
              <a:cxnLst/>
              <a:rect l="l" t="t" r="r" b="b"/>
              <a:pathLst>
                <a:path w="5928106" h="3249168">
                  <a:moveTo>
                    <a:pt x="0" y="0"/>
                  </a:moveTo>
                  <a:lnTo>
                    <a:pt x="5928106" y="0"/>
                  </a:lnTo>
                  <a:lnTo>
                    <a:pt x="5928106" y="3249168"/>
                  </a:lnTo>
                  <a:lnTo>
                    <a:pt x="0" y="32491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21877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809820" y="2724844"/>
            <a:ext cx="8639680" cy="1555756"/>
            <a:chOff x="0" y="0"/>
            <a:chExt cx="11519573" cy="207434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519535" cy="2074291"/>
            </a:xfrm>
            <a:custGeom>
              <a:avLst/>
              <a:gdLst/>
              <a:ahLst/>
              <a:cxnLst/>
              <a:rect l="l" t="t" r="r" b="b"/>
              <a:pathLst>
                <a:path w="11519535" h="2074291">
                  <a:moveTo>
                    <a:pt x="0" y="345694"/>
                  </a:moveTo>
                  <a:cubicBezTo>
                    <a:pt x="0" y="154813"/>
                    <a:pt x="154813" y="0"/>
                    <a:pt x="345694" y="0"/>
                  </a:cubicBezTo>
                  <a:lnTo>
                    <a:pt x="11173841" y="0"/>
                  </a:lnTo>
                  <a:cubicBezTo>
                    <a:pt x="11364723" y="0"/>
                    <a:pt x="11519535" y="154813"/>
                    <a:pt x="11519535" y="345694"/>
                  </a:cubicBezTo>
                  <a:lnTo>
                    <a:pt x="11519535" y="1728597"/>
                  </a:lnTo>
                  <a:cubicBezTo>
                    <a:pt x="11519535" y="1919478"/>
                    <a:pt x="11364723" y="2074291"/>
                    <a:pt x="11173841" y="2074291"/>
                  </a:cubicBezTo>
                  <a:lnTo>
                    <a:pt x="345694" y="2074291"/>
                  </a:lnTo>
                  <a:cubicBezTo>
                    <a:pt x="154813" y="2074291"/>
                    <a:pt x="0" y="1919605"/>
                    <a:pt x="0" y="1728597"/>
                  </a:cubicBezTo>
                  <a:close/>
                </a:path>
              </a:pathLst>
            </a:custGeom>
            <a:solidFill>
              <a:srgbClr val="156082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297290" y="2877809"/>
            <a:ext cx="6765995" cy="1438472"/>
            <a:chOff x="-14242" y="47625"/>
            <a:chExt cx="11322322" cy="2189431"/>
          </a:xfrm>
        </p:grpSpPr>
        <p:sp>
          <p:nvSpPr>
            <p:cNvPr id="11" name="Freeform 11"/>
            <p:cNvSpPr/>
            <p:nvPr/>
          </p:nvSpPr>
          <p:spPr>
            <a:xfrm>
              <a:off x="-14242" y="374217"/>
              <a:ext cx="11308079" cy="1862839"/>
            </a:xfrm>
            <a:custGeom>
              <a:avLst/>
              <a:gdLst/>
              <a:ahLst/>
              <a:cxnLst/>
              <a:rect l="l" t="t" r="r" b="b"/>
              <a:pathLst>
                <a:path w="11308078" h="1862838">
                  <a:moveTo>
                    <a:pt x="0" y="0"/>
                  </a:moveTo>
                  <a:lnTo>
                    <a:pt x="11308078" y="0"/>
                  </a:lnTo>
                  <a:lnTo>
                    <a:pt x="11308078" y="1862838"/>
                  </a:lnTo>
                  <a:lnTo>
                    <a:pt x="0" y="186283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68281" b="-68280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47625"/>
              <a:ext cx="11308080" cy="181521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r>
                <a:rPr lang="en-US" sz="4200" dirty="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Daniela </a:t>
              </a:r>
              <a:r>
                <a:rPr lang="en-US" sz="4200" dirty="0" err="1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Neamțu</a:t>
              </a:r>
              <a:endParaRPr lang="en-US" sz="420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797441" y="4636732"/>
            <a:ext cx="8639680" cy="2311108"/>
            <a:chOff x="0" y="0"/>
            <a:chExt cx="11519573" cy="308147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519535" cy="3081528"/>
            </a:xfrm>
            <a:custGeom>
              <a:avLst/>
              <a:gdLst/>
              <a:ahLst/>
              <a:cxnLst/>
              <a:rect l="l" t="t" r="r" b="b"/>
              <a:pathLst>
                <a:path w="11519535" h="3081528">
                  <a:moveTo>
                    <a:pt x="0" y="513588"/>
                  </a:moveTo>
                  <a:cubicBezTo>
                    <a:pt x="0" y="229997"/>
                    <a:pt x="229997" y="0"/>
                    <a:pt x="513588" y="0"/>
                  </a:cubicBezTo>
                  <a:lnTo>
                    <a:pt x="11005947" y="0"/>
                  </a:lnTo>
                  <a:cubicBezTo>
                    <a:pt x="11289538" y="0"/>
                    <a:pt x="11519535" y="229997"/>
                    <a:pt x="11519535" y="513588"/>
                  </a:cubicBezTo>
                  <a:lnTo>
                    <a:pt x="11519535" y="2567940"/>
                  </a:lnTo>
                  <a:cubicBezTo>
                    <a:pt x="11519535" y="2851531"/>
                    <a:pt x="11289538" y="3081528"/>
                    <a:pt x="11005947" y="3081528"/>
                  </a:cubicBezTo>
                  <a:lnTo>
                    <a:pt x="513588" y="3081528"/>
                  </a:lnTo>
                  <a:cubicBezTo>
                    <a:pt x="229997" y="3081528"/>
                    <a:pt x="0" y="2851531"/>
                    <a:pt x="0" y="2567940"/>
                  </a:cubicBezTo>
                  <a:close/>
                </a:path>
              </a:pathLst>
            </a:custGeom>
            <a:solidFill>
              <a:srgbClr val="156082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951308" y="4636730"/>
            <a:ext cx="8331956" cy="1955018"/>
            <a:chOff x="0" y="0"/>
            <a:chExt cx="11308080" cy="277940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308078" cy="2779402"/>
            </a:xfrm>
            <a:custGeom>
              <a:avLst/>
              <a:gdLst/>
              <a:ahLst/>
              <a:cxnLst/>
              <a:rect l="l" t="t" r="r" b="b"/>
              <a:pathLst>
                <a:path w="11308078" h="2779402">
                  <a:moveTo>
                    <a:pt x="0" y="0"/>
                  </a:moveTo>
                  <a:lnTo>
                    <a:pt x="11308078" y="0"/>
                  </a:lnTo>
                  <a:lnTo>
                    <a:pt x="11308078" y="2779402"/>
                  </a:lnTo>
                  <a:lnTo>
                    <a:pt x="0" y="277940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9275" b="-29275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0"/>
              <a:ext cx="11308080" cy="277940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040"/>
                </a:lnSpc>
              </a:pPr>
              <a:r>
                <a:rPr lang="en-US" sz="4200" dirty="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School/Organization: National College of </a:t>
              </a:r>
              <a:r>
                <a:rPr lang="ro-RO" sz="4200" dirty="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Computer </a:t>
              </a:r>
              <a:r>
                <a:rPr lang="ro-RO" sz="4200" dirty="0" err="1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Science</a:t>
              </a:r>
              <a:endParaRPr lang="en-US" sz="420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797441" y="7114575"/>
            <a:ext cx="8639680" cy="1555756"/>
            <a:chOff x="0" y="0"/>
            <a:chExt cx="11519573" cy="207434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519535" cy="2074291"/>
            </a:xfrm>
            <a:custGeom>
              <a:avLst/>
              <a:gdLst/>
              <a:ahLst/>
              <a:cxnLst/>
              <a:rect l="l" t="t" r="r" b="b"/>
              <a:pathLst>
                <a:path w="11519535" h="2074291">
                  <a:moveTo>
                    <a:pt x="0" y="345694"/>
                  </a:moveTo>
                  <a:cubicBezTo>
                    <a:pt x="0" y="154813"/>
                    <a:pt x="154813" y="0"/>
                    <a:pt x="345694" y="0"/>
                  </a:cubicBezTo>
                  <a:lnTo>
                    <a:pt x="11173841" y="0"/>
                  </a:lnTo>
                  <a:cubicBezTo>
                    <a:pt x="11364723" y="0"/>
                    <a:pt x="11519535" y="154813"/>
                    <a:pt x="11519535" y="345694"/>
                  </a:cubicBezTo>
                  <a:lnTo>
                    <a:pt x="11519535" y="1728597"/>
                  </a:lnTo>
                  <a:cubicBezTo>
                    <a:pt x="11519535" y="1919478"/>
                    <a:pt x="11364723" y="2074291"/>
                    <a:pt x="11173841" y="2074291"/>
                  </a:cubicBezTo>
                  <a:lnTo>
                    <a:pt x="345694" y="2074291"/>
                  </a:lnTo>
                  <a:cubicBezTo>
                    <a:pt x="154813" y="2074291"/>
                    <a:pt x="0" y="1919605"/>
                    <a:pt x="0" y="1728597"/>
                  </a:cubicBezTo>
                  <a:close/>
                </a:path>
              </a:pathLst>
            </a:custGeom>
            <a:solidFill>
              <a:srgbClr val="156082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895796" y="7263679"/>
            <a:ext cx="8481060" cy="1397127"/>
            <a:chOff x="0" y="0"/>
            <a:chExt cx="11308080" cy="186283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308078" cy="1862838"/>
            </a:xfrm>
            <a:custGeom>
              <a:avLst/>
              <a:gdLst/>
              <a:ahLst/>
              <a:cxnLst/>
              <a:rect l="l" t="t" r="r" b="b"/>
              <a:pathLst>
                <a:path w="11308078" h="1862838">
                  <a:moveTo>
                    <a:pt x="0" y="0"/>
                  </a:moveTo>
                  <a:lnTo>
                    <a:pt x="11308078" y="0"/>
                  </a:lnTo>
                  <a:lnTo>
                    <a:pt x="11308078" y="1862838"/>
                  </a:lnTo>
                  <a:lnTo>
                    <a:pt x="0" y="186283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68281" b="-68280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47625"/>
              <a:ext cx="11308080" cy="181521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r>
                <a:rPr lang="en-US" sz="4200" dirty="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Principal of Leader School, National College of </a:t>
              </a:r>
              <a:r>
                <a:rPr lang="ro-RO" sz="4200" dirty="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Computer </a:t>
              </a:r>
              <a:r>
                <a:rPr lang="ro-RO" sz="4200" dirty="0" err="1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Science</a:t>
              </a:r>
              <a:endParaRPr lang="en-US" sz="420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282075" y="1439513"/>
            <a:ext cx="3640131" cy="4859998"/>
            <a:chOff x="0" y="0"/>
            <a:chExt cx="4853508" cy="647999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853559" cy="6480048"/>
            </a:xfrm>
            <a:custGeom>
              <a:avLst/>
              <a:gdLst/>
              <a:ahLst/>
              <a:cxnLst/>
              <a:rect l="l" t="t" r="r" b="b"/>
              <a:pathLst>
                <a:path w="4853559" h="6480048">
                  <a:moveTo>
                    <a:pt x="0" y="0"/>
                  </a:moveTo>
                  <a:lnTo>
                    <a:pt x="4853559" y="0"/>
                  </a:lnTo>
                  <a:lnTo>
                    <a:pt x="4853559" y="6480048"/>
                  </a:lnTo>
                  <a:lnTo>
                    <a:pt x="0" y="64800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0431" r="-8584" b="-651"/>
              </a:stretch>
            </a:blip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/>
            <a:lstStyle/>
            <a:p>
              <a:endParaRPr lang="ro-RO"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" name="Group 3"/>
          <p:cNvGrpSpPr/>
          <p:nvPr/>
        </p:nvGrpSpPr>
        <p:grpSpPr>
          <a:xfrm>
            <a:off x="7936554" y="739740"/>
            <a:ext cx="8670131" cy="1326385"/>
            <a:chOff x="0" y="0"/>
            <a:chExt cx="11560175" cy="17685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560178" cy="1768512"/>
            </a:xfrm>
            <a:custGeom>
              <a:avLst/>
              <a:gdLst/>
              <a:ahLst/>
              <a:cxnLst/>
              <a:rect l="l" t="t" r="r" b="b"/>
              <a:pathLst>
                <a:path w="11560178" h="1768512">
                  <a:moveTo>
                    <a:pt x="0" y="0"/>
                  </a:moveTo>
                  <a:lnTo>
                    <a:pt x="11560178" y="0"/>
                  </a:lnTo>
                  <a:lnTo>
                    <a:pt x="11560178" y="1768512"/>
                  </a:lnTo>
                  <a:lnTo>
                    <a:pt x="0" y="176851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77367" b="-77367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6675"/>
              <a:ext cx="11560175" cy="170183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000" b="1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COMMITTEE MEMBERS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79091" y="6913645"/>
            <a:ext cx="4446108" cy="2436828"/>
            <a:chOff x="0" y="0"/>
            <a:chExt cx="5928144" cy="3249104"/>
          </a:xfrm>
        </p:grpSpPr>
        <p:sp>
          <p:nvSpPr>
            <p:cNvPr id="7" name="Freeform 7" descr="Drapelul României - Wikipedia"/>
            <p:cNvSpPr/>
            <p:nvPr/>
          </p:nvSpPr>
          <p:spPr>
            <a:xfrm>
              <a:off x="0" y="0"/>
              <a:ext cx="5928106" cy="3249168"/>
            </a:xfrm>
            <a:custGeom>
              <a:avLst/>
              <a:gdLst/>
              <a:ahLst/>
              <a:cxnLst/>
              <a:rect l="l" t="t" r="r" b="b"/>
              <a:pathLst>
                <a:path w="5928106" h="3249168">
                  <a:moveTo>
                    <a:pt x="0" y="0"/>
                  </a:moveTo>
                  <a:lnTo>
                    <a:pt x="5928106" y="0"/>
                  </a:lnTo>
                  <a:lnTo>
                    <a:pt x="5928106" y="3249168"/>
                  </a:lnTo>
                  <a:lnTo>
                    <a:pt x="0" y="32491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21877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809820" y="2724844"/>
            <a:ext cx="8639680" cy="1555756"/>
            <a:chOff x="0" y="0"/>
            <a:chExt cx="11519573" cy="207434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519535" cy="2074291"/>
            </a:xfrm>
            <a:custGeom>
              <a:avLst/>
              <a:gdLst/>
              <a:ahLst/>
              <a:cxnLst/>
              <a:rect l="l" t="t" r="r" b="b"/>
              <a:pathLst>
                <a:path w="11519535" h="2074291">
                  <a:moveTo>
                    <a:pt x="0" y="345694"/>
                  </a:moveTo>
                  <a:cubicBezTo>
                    <a:pt x="0" y="154813"/>
                    <a:pt x="154813" y="0"/>
                    <a:pt x="345694" y="0"/>
                  </a:cubicBezTo>
                  <a:lnTo>
                    <a:pt x="11173841" y="0"/>
                  </a:lnTo>
                  <a:cubicBezTo>
                    <a:pt x="11364723" y="0"/>
                    <a:pt x="11519535" y="154813"/>
                    <a:pt x="11519535" y="345694"/>
                  </a:cubicBezTo>
                  <a:lnTo>
                    <a:pt x="11519535" y="1728597"/>
                  </a:lnTo>
                  <a:cubicBezTo>
                    <a:pt x="11519535" y="1919478"/>
                    <a:pt x="11364723" y="2074291"/>
                    <a:pt x="11173841" y="2074291"/>
                  </a:cubicBezTo>
                  <a:lnTo>
                    <a:pt x="345694" y="2074291"/>
                  </a:lnTo>
                  <a:cubicBezTo>
                    <a:pt x="154813" y="2074291"/>
                    <a:pt x="0" y="1919605"/>
                    <a:pt x="0" y="1728597"/>
                  </a:cubicBezTo>
                  <a:close/>
                </a:path>
              </a:pathLst>
            </a:custGeom>
            <a:solidFill>
              <a:srgbClr val="156082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297290" y="2877809"/>
            <a:ext cx="6765995" cy="1438472"/>
            <a:chOff x="-14242" y="47625"/>
            <a:chExt cx="11322322" cy="2189431"/>
          </a:xfrm>
        </p:grpSpPr>
        <p:sp>
          <p:nvSpPr>
            <p:cNvPr id="11" name="Freeform 11"/>
            <p:cNvSpPr/>
            <p:nvPr/>
          </p:nvSpPr>
          <p:spPr>
            <a:xfrm>
              <a:off x="-14242" y="374217"/>
              <a:ext cx="11308079" cy="1862839"/>
            </a:xfrm>
            <a:custGeom>
              <a:avLst/>
              <a:gdLst/>
              <a:ahLst/>
              <a:cxnLst/>
              <a:rect l="l" t="t" r="r" b="b"/>
              <a:pathLst>
                <a:path w="11308078" h="1862838">
                  <a:moveTo>
                    <a:pt x="0" y="0"/>
                  </a:moveTo>
                  <a:lnTo>
                    <a:pt x="11308078" y="0"/>
                  </a:lnTo>
                  <a:lnTo>
                    <a:pt x="11308078" y="1862838"/>
                  </a:lnTo>
                  <a:lnTo>
                    <a:pt x="0" y="186283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68281" b="-68280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47625"/>
              <a:ext cx="11308080" cy="181521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3726"/>
                </a:lnSpc>
                <a:defRPr/>
              </a:pPr>
              <a:r>
                <a:rPr lang="en-US" sz="4400" dirty="0" err="1">
                  <a:solidFill>
                    <a:schemeClr val="bg1"/>
                  </a:solidFill>
                  <a:latin typeface="Aptos" panose="020B0004020202020204" pitchFamily="34" charset="0"/>
                  <a:ea typeface="Calibri (MS)"/>
                  <a:cs typeface="Calibri (MS)"/>
                  <a:sym typeface="Calibri (MS)"/>
                </a:rPr>
                <a:t>Ștefan</a:t>
              </a:r>
              <a:r>
                <a:rPr lang="en-US" sz="4400" dirty="0">
                  <a:solidFill>
                    <a:schemeClr val="bg1"/>
                  </a:solidFill>
                  <a:latin typeface="Aptos" panose="020B0004020202020204" pitchFamily="34" charset="0"/>
                  <a:ea typeface="Calibri (MS)"/>
                  <a:cs typeface="Calibri (MS)"/>
                  <a:sym typeface="Calibri (MS)"/>
                </a:rPr>
                <a:t> Cosmin </a:t>
              </a:r>
              <a:r>
                <a:rPr lang="en-US" sz="4400" dirty="0" err="1">
                  <a:solidFill>
                    <a:schemeClr val="bg1"/>
                  </a:solidFill>
                  <a:latin typeface="Aptos" panose="020B0004020202020204" pitchFamily="34" charset="0"/>
                  <a:ea typeface="Calibri (MS)"/>
                  <a:cs typeface="Calibri (MS)"/>
                  <a:sym typeface="Calibri (MS)"/>
                </a:rPr>
                <a:t>Dăscălescu</a:t>
              </a:r>
              <a:endParaRPr lang="en-US" sz="1800" dirty="0">
                <a:solidFill>
                  <a:schemeClr val="bg1"/>
                </a:solidFill>
                <a:latin typeface="Aptos" panose="020B0004020202020204" pitchFamily="34" charset="0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797441" y="4636732"/>
            <a:ext cx="8639680" cy="2311108"/>
            <a:chOff x="0" y="0"/>
            <a:chExt cx="11519573" cy="308147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519535" cy="3081528"/>
            </a:xfrm>
            <a:custGeom>
              <a:avLst/>
              <a:gdLst/>
              <a:ahLst/>
              <a:cxnLst/>
              <a:rect l="l" t="t" r="r" b="b"/>
              <a:pathLst>
                <a:path w="11519535" h="3081528">
                  <a:moveTo>
                    <a:pt x="0" y="513588"/>
                  </a:moveTo>
                  <a:cubicBezTo>
                    <a:pt x="0" y="229997"/>
                    <a:pt x="229997" y="0"/>
                    <a:pt x="513588" y="0"/>
                  </a:cubicBezTo>
                  <a:lnTo>
                    <a:pt x="11005947" y="0"/>
                  </a:lnTo>
                  <a:cubicBezTo>
                    <a:pt x="11289538" y="0"/>
                    <a:pt x="11519535" y="229997"/>
                    <a:pt x="11519535" y="513588"/>
                  </a:cubicBezTo>
                  <a:lnTo>
                    <a:pt x="11519535" y="2567940"/>
                  </a:lnTo>
                  <a:cubicBezTo>
                    <a:pt x="11519535" y="2851531"/>
                    <a:pt x="11289538" y="3081528"/>
                    <a:pt x="11005947" y="3081528"/>
                  </a:cubicBezTo>
                  <a:lnTo>
                    <a:pt x="513588" y="3081528"/>
                  </a:lnTo>
                  <a:cubicBezTo>
                    <a:pt x="229997" y="3081528"/>
                    <a:pt x="0" y="2851531"/>
                    <a:pt x="0" y="2567940"/>
                  </a:cubicBezTo>
                  <a:close/>
                </a:path>
              </a:pathLst>
            </a:custGeom>
            <a:solidFill>
              <a:srgbClr val="156082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951308" y="4636730"/>
            <a:ext cx="8331956" cy="1955018"/>
            <a:chOff x="0" y="0"/>
            <a:chExt cx="11308080" cy="277940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308078" cy="2779402"/>
            </a:xfrm>
            <a:custGeom>
              <a:avLst/>
              <a:gdLst/>
              <a:ahLst/>
              <a:cxnLst/>
              <a:rect l="l" t="t" r="r" b="b"/>
              <a:pathLst>
                <a:path w="11308078" h="2779402">
                  <a:moveTo>
                    <a:pt x="0" y="0"/>
                  </a:moveTo>
                  <a:lnTo>
                    <a:pt x="11308078" y="0"/>
                  </a:lnTo>
                  <a:lnTo>
                    <a:pt x="11308078" y="2779402"/>
                  </a:lnTo>
                  <a:lnTo>
                    <a:pt x="0" y="277940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9275" b="-29275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0"/>
              <a:ext cx="11308080" cy="277940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040"/>
                </a:lnSpc>
              </a:pPr>
              <a:r>
                <a:rPr lang="en-US" sz="4200" dirty="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School/Organization: </a:t>
              </a:r>
              <a:r>
                <a:rPr lang="en-US" sz="4200" dirty="0" err="1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Algolymp</a:t>
              </a:r>
              <a:endParaRPr lang="en-US" sz="420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797441" y="7114575"/>
            <a:ext cx="8639680" cy="1555756"/>
            <a:chOff x="0" y="0"/>
            <a:chExt cx="11519573" cy="207434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519535" cy="2074291"/>
            </a:xfrm>
            <a:custGeom>
              <a:avLst/>
              <a:gdLst/>
              <a:ahLst/>
              <a:cxnLst/>
              <a:rect l="l" t="t" r="r" b="b"/>
              <a:pathLst>
                <a:path w="11519535" h="2074291">
                  <a:moveTo>
                    <a:pt x="0" y="345694"/>
                  </a:moveTo>
                  <a:cubicBezTo>
                    <a:pt x="0" y="154813"/>
                    <a:pt x="154813" y="0"/>
                    <a:pt x="345694" y="0"/>
                  </a:cubicBezTo>
                  <a:lnTo>
                    <a:pt x="11173841" y="0"/>
                  </a:lnTo>
                  <a:cubicBezTo>
                    <a:pt x="11364723" y="0"/>
                    <a:pt x="11519535" y="154813"/>
                    <a:pt x="11519535" y="345694"/>
                  </a:cubicBezTo>
                  <a:lnTo>
                    <a:pt x="11519535" y="1728597"/>
                  </a:lnTo>
                  <a:cubicBezTo>
                    <a:pt x="11519535" y="1919478"/>
                    <a:pt x="11364723" y="2074291"/>
                    <a:pt x="11173841" y="2074291"/>
                  </a:cubicBezTo>
                  <a:lnTo>
                    <a:pt x="345694" y="2074291"/>
                  </a:lnTo>
                  <a:cubicBezTo>
                    <a:pt x="154813" y="2074291"/>
                    <a:pt x="0" y="1919605"/>
                    <a:pt x="0" y="1728597"/>
                  </a:cubicBezTo>
                  <a:close/>
                </a:path>
              </a:pathLst>
            </a:custGeom>
            <a:solidFill>
              <a:srgbClr val="156082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7895796" y="7263679"/>
            <a:ext cx="8481060" cy="1397127"/>
            <a:chOff x="0" y="0"/>
            <a:chExt cx="11308080" cy="186283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308078" cy="1862838"/>
            </a:xfrm>
            <a:custGeom>
              <a:avLst/>
              <a:gdLst/>
              <a:ahLst/>
              <a:cxnLst/>
              <a:rect l="l" t="t" r="r" b="b"/>
              <a:pathLst>
                <a:path w="11308078" h="1862838">
                  <a:moveTo>
                    <a:pt x="0" y="0"/>
                  </a:moveTo>
                  <a:lnTo>
                    <a:pt x="11308078" y="0"/>
                  </a:lnTo>
                  <a:lnTo>
                    <a:pt x="11308078" y="1862838"/>
                  </a:lnTo>
                  <a:lnTo>
                    <a:pt x="0" y="186283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68281" b="-68280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47625"/>
              <a:ext cx="11308080" cy="181521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r>
                <a:rPr lang="en-US" sz="4200" dirty="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National representative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106EC29B-84BD-17C0-DA80-3ACAED6278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33"/>
          <a:stretch/>
        </p:blipFill>
        <p:spPr>
          <a:xfrm>
            <a:off x="1110675" y="1427935"/>
            <a:ext cx="3953389" cy="486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6682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sp>
        <p:nvSpPr>
          <p:cNvPr id="3" name="TextBox 3"/>
          <p:cNvSpPr txBox="1"/>
          <p:nvPr/>
        </p:nvSpPr>
        <p:spPr>
          <a:xfrm>
            <a:off x="790604" y="7858392"/>
            <a:ext cx="3265570" cy="1709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CASIAN PĂTRĂȘCANU </a:t>
            </a:r>
            <a:r>
              <a:rPr lang="en-US" sz="3600" b="1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TEAM LEADER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346353" y="7943736"/>
            <a:ext cx="3076518" cy="601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IANIS BELU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8027556" y="3793893"/>
            <a:ext cx="3003680" cy="3779996"/>
            <a:chOff x="0" y="0"/>
            <a:chExt cx="4004907" cy="503999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04945" cy="5039995"/>
            </a:xfrm>
            <a:custGeom>
              <a:avLst/>
              <a:gdLst/>
              <a:ahLst/>
              <a:cxnLst/>
              <a:rect l="l" t="t" r="r" b="b"/>
              <a:pathLst>
                <a:path w="4004945" h="5039995">
                  <a:moveTo>
                    <a:pt x="0" y="0"/>
                  </a:moveTo>
                  <a:lnTo>
                    <a:pt x="4004945" y="0"/>
                  </a:lnTo>
                  <a:lnTo>
                    <a:pt x="4004945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055" b="-1056"/>
              </a:stretch>
            </a:blip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991132" y="8012982"/>
            <a:ext cx="3076518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IANCU-IOAN SANDEA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1512896" y="3804780"/>
            <a:ext cx="2766374" cy="3779996"/>
            <a:chOff x="0" y="0"/>
            <a:chExt cx="3688499" cy="503999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688461" cy="5039995"/>
            </a:xfrm>
            <a:custGeom>
              <a:avLst/>
              <a:gdLst/>
              <a:ahLst/>
              <a:cxnLst/>
              <a:rect l="l" t="t" r="r" b="b"/>
              <a:pathLst>
                <a:path w="3688461" h="5039995">
                  <a:moveTo>
                    <a:pt x="0" y="0"/>
                  </a:moveTo>
                  <a:lnTo>
                    <a:pt x="3688461" y="0"/>
                  </a:lnTo>
                  <a:lnTo>
                    <a:pt x="3688461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481" t="-25899" r="-10947" b="-6302"/>
              </a:stretch>
            </a:blip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1357829" y="8066141"/>
            <a:ext cx="3076518" cy="601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IOANA STROE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617217" y="8012992"/>
            <a:ext cx="3372860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MIHAI-VALERIU VOICU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4862115" y="3818049"/>
            <a:ext cx="3052667" cy="3779996"/>
            <a:chOff x="0" y="0"/>
            <a:chExt cx="4070223" cy="503999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070223" cy="5039995"/>
            </a:xfrm>
            <a:custGeom>
              <a:avLst/>
              <a:gdLst/>
              <a:ahLst/>
              <a:cxnLst/>
              <a:rect l="l" t="t" r="r" b="b"/>
              <a:pathLst>
                <a:path w="4070223" h="5039995">
                  <a:moveTo>
                    <a:pt x="0" y="0"/>
                  </a:moveTo>
                  <a:lnTo>
                    <a:pt x="4070223" y="0"/>
                  </a:lnTo>
                  <a:lnTo>
                    <a:pt x="4070223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3853" r="-9972"/>
              </a:stretch>
            </a:blip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06884" y="429720"/>
            <a:ext cx="10881951" cy="2249424"/>
            <a:chOff x="0" y="0"/>
            <a:chExt cx="14509267" cy="299923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509266" cy="2999232"/>
            </a:xfrm>
            <a:custGeom>
              <a:avLst/>
              <a:gdLst/>
              <a:ahLst/>
              <a:cxnLst/>
              <a:rect l="l" t="t" r="r" b="b"/>
              <a:pathLst>
                <a:path w="14509266" h="2999232">
                  <a:moveTo>
                    <a:pt x="0" y="0"/>
                  </a:moveTo>
                  <a:lnTo>
                    <a:pt x="14509266" y="0"/>
                  </a:lnTo>
                  <a:lnTo>
                    <a:pt x="14509266" y="2999232"/>
                  </a:lnTo>
                  <a:lnTo>
                    <a:pt x="0" y="2999232"/>
                  </a:lnTo>
                  <a:close/>
                </a:path>
              </a:pathLst>
            </a:custGeom>
            <a:blipFill>
              <a:blip r:embed="rId6">
                <a:alphaModFix amt="0"/>
              </a:blip>
              <a:stretch>
                <a:fillRect t="-44262" b="-44262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171450"/>
              <a:ext cx="14509267" cy="282778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200"/>
                </a:lnSpc>
              </a:pPr>
              <a:r>
                <a:rPr lang="ro-RO" sz="7500" b="1" spc="150" dirty="0">
                  <a:solidFill>
                    <a:srgbClr val="0D0D0D"/>
                  </a:solidFill>
                  <a:latin typeface="Aptos"/>
                  <a:ea typeface="Aptos"/>
                  <a:cs typeface="Aptos"/>
                  <a:sym typeface="Aptos"/>
                </a:rPr>
                <a:t>ROMANIA</a:t>
              </a:r>
              <a:r>
                <a:rPr lang="en-US" sz="7500" b="1" spc="150" dirty="0">
                  <a:solidFill>
                    <a:srgbClr val="0D0D0D"/>
                  </a:solidFill>
                  <a:latin typeface="Aptos"/>
                  <a:ea typeface="Aptos"/>
                  <a:cs typeface="Aptos"/>
                  <a:sym typeface="Aptos"/>
                </a:rPr>
                <a:t> – </a:t>
              </a:r>
              <a:r>
                <a:rPr lang="ro-RO" sz="7500" b="1" spc="150" dirty="0">
                  <a:solidFill>
                    <a:srgbClr val="0D0D0D"/>
                  </a:solidFill>
                  <a:latin typeface="Aptos"/>
                  <a:ea typeface="Aptos"/>
                  <a:cs typeface="Aptos"/>
                  <a:sym typeface="Aptos"/>
                </a:rPr>
                <a:t>MELONEE</a:t>
              </a:r>
              <a:endParaRPr lang="en-US" sz="7500" b="1" spc="150" dirty="0">
                <a:solidFill>
                  <a:srgbClr val="0D0D0D"/>
                </a:solidFill>
                <a:latin typeface="Aptos"/>
                <a:ea typeface="Aptos"/>
                <a:cs typeface="Aptos"/>
                <a:sym typeface="Aptos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525777" y="935584"/>
            <a:ext cx="2880000" cy="1889998"/>
            <a:chOff x="0" y="0"/>
            <a:chExt cx="3772459" cy="2519998"/>
          </a:xfrm>
        </p:grpSpPr>
        <p:sp>
          <p:nvSpPr>
            <p:cNvPr id="18" name="Freeform 18" descr="Drapelul României - Wikipedia"/>
            <p:cNvSpPr/>
            <p:nvPr/>
          </p:nvSpPr>
          <p:spPr>
            <a:xfrm>
              <a:off x="0" y="0"/>
              <a:ext cx="3772408" cy="2520061"/>
            </a:xfrm>
            <a:custGeom>
              <a:avLst/>
              <a:gdLst/>
              <a:ahLst/>
              <a:cxnLst/>
              <a:rect l="l" t="t" r="r" b="b"/>
              <a:pathLst>
                <a:path w="3772408" h="2520061">
                  <a:moveTo>
                    <a:pt x="0" y="0"/>
                  </a:moveTo>
                  <a:lnTo>
                    <a:pt x="3772408" y="0"/>
                  </a:lnTo>
                  <a:lnTo>
                    <a:pt x="3772408" y="2520061"/>
                  </a:lnTo>
                  <a:lnTo>
                    <a:pt x="0" y="2520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1" b="2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091603" y="2292191"/>
            <a:ext cx="13342734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INTERNATIONAL COMPUTER </a:t>
            </a:r>
            <a:r>
              <a:rPr lang="ro-RO" sz="42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SCIENCE </a:t>
            </a:r>
            <a:r>
              <a:rPr lang="en-US" sz="42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HIGH SCHOOL BUCHAREST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4418333" y="3818049"/>
            <a:ext cx="3202124" cy="3779996"/>
            <a:chOff x="0" y="0"/>
            <a:chExt cx="4269499" cy="503999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269486" cy="5039995"/>
            </a:xfrm>
            <a:custGeom>
              <a:avLst/>
              <a:gdLst/>
              <a:ahLst/>
              <a:cxnLst/>
              <a:rect l="l" t="t" r="r" b="b"/>
              <a:pathLst>
                <a:path w="4269486" h="5039995">
                  <a:moveTo>
                    <a:pt x="0" y="0"/>
                  </a:moveTo>
                  <a:lnTo>
                    <a:pt x="4269486" y="0"/>
                  </a:lnTo>
                  <a:lnTo>
                    <a:pt x="4269486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9817" r="-8228"/>
              </a:stretch>
            </a:blip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70029" y="3818049"/>
            <a:ext cx="2791558" cy="3779996"/>
            <a:chOff x="0" y="0"/>
            <a:chExt cx="3722078" cy="503999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722116" cy="5039995"/>
            </a:xfrm>
            <a:custGeom>
              <a:avLst/>
              <a:gdLst/>
              <a:ahLst/>
              <a:cxnLst/>
              <a:rect l="l" t="t" r="r" b="b"/>
              <a:pathLst>
                <a:path w="3722116" h="5039995">
                  <a:moveTo>
                    <a:pt x="0" y="0"/>
                  </a:moveTo>
                  <a:lnTo>
                    <a:pt x="3722116" y="0"/>
                  </a:lnTo>
                  <a:lnTo>
                    <a:pt x="3722116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9306" t="-19043" r="-11588" b="-1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10" grpId="0"/>
      <p:bldP spid="11" grpId="0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" name="Group 3"/>
          <p:cNvGrpSpPr/>
          <p:nvPr/>
        </p:nvGrpSpPr>
        <p:grpSpPr>
          <a:xfrm>
            <a:off x="832971" y="134026"/>
            <a:ext cx="10881951" cy="2249424"/>
            <a:chOff x="0" y="0"/>
            <a:chExt cx="14509267" cy="29992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509266" cy="2999232"/>
            </a:xfrm>
            <a:custGeom>
              <a:avLst/>
              <a:gdLst/>
              <a:ahLst/>
              <a:cxnLst/>
              <a:rect l="l" t="t" r="r" b="b"/>
              <a:pathLst>
                <a:path w="14509266" h="2999232">
                  <a:moveTo>
                    <a:pt x="0" y="0"/>
                  </a:moveTo>
                  <a:lnTo>
                    <a:pt x="14509266" y="0"/>
                  </a:lnTo>
                  <a:lnTo>
                    <a:pt x="14509266" y="2999232"/>
                  </a:lnTo>
                  <a:lnTo>
                    <a:pt x="0" y="299923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4262" b="-44262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6675"/>
              <a:ext cx="14509267" cy="293255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 b="1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ROM</a:t>
              </a:r>
              <a:r>
                <a:rPr lang="ro-RO" sz="6600" b="1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A</a:t>
              </a:r>
              <a:r>
                <a:rPr lang="en-US" sz="6600" b="1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NIA – NE TREBE FANTA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525777" y="682238"/>
            <a:ext cx="2880000" cy="1889998"/>
            <a:chOff x="0" y="0"/>
            <a:chExt cx="3772459" cy="2519998"/>
          </a:xfrm>
        </p:grpSpPr>
        <p:sp>
          <p:nvSpPr>
            <p:cNvPr id="7" name="Freeform 7" descr="Drapelul României - Wikipedia"/>
            <p:cNvSpPr/>
            <p:nvPr/>
          </p:nvSpPr>
          <p:spPr>
            <a:xfrm>
              <a:off x="0" y="0"/>
              <a:ext cx="3772408" cy="2520061"/>
            </a:xfrm>
            <a:custGeom>
              <a:avLst/>
              <a:gdLst/>
              <a:ahLst/>
              <a:cxnLst/>
              <a:rect l="l" t="t" r="r" b="b"/>
              <a:pathLst>
                <a:path w="3772408" h="2520061">
                  <a:moveTo>
                    <a:pt x="0" y="0"/>
                  </a:moveTo>
                  <a:lnTo>
                    <a:pt x="3772408" y="0"/>
                  </a:lnTo>
                  <a:lnTo>
                    <a:pt x="3772408" y="2520061"/>
                  </a:lnTo>
                  <a:lnTo>
                    <a:pt x="0" y="2520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" b="2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24411" y="1926441"/>
            <a:ext cx="13309530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INTERNATIONAL COMPUTER </a:t>
            </a:r>
            <a:r>
              <a:rPr lang="ro-RO" sz="42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SCIENCE </a:t>
            </a:r>
            <a:r>
              <a:rPr lang="en-US" sz="42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HIGH SCHOOL OF BUCHAREST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32971" y="3611023"/>
            <a:ext cx="2791558" cy="3779996"/>
            <a:chOff x="0" y="0"/>
            <a:chExt cx="3722078" cy="503999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2116" cy="5039995"/>
            </a:xfrm>
            <a:custGeom>
              <a:avLst/>
              <a:gdLst/>
              <a:ahLst/>
              <a:cxnLst/>
              <a:rect l="l" t="t" r="r" b="b"/>
              <a:pathLst>
                <a:path w="3722116" h="5039995">
                  <a:moveTo>
                    <a:pt x="0" y="0"/>
                  </a:moveTo>
                  <a:lnTo>
                    <a:pt x="3722116" y="0"/>
                  </a:lnTo>
                  <a:lnTo>
                    <a:pt x="3722116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9306" t="-19043" r="-11588" b="-1"/>
              </a:stretch>
            </a:blip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94265" y="7828207"/>
            <a:ext cx="3076518" cy="1709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CASIAN PĂTRĂȘCANU </a:t>
            </a:r>
            <a:r>
              <a:rPr lang="en-US" sz="3600" b="1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TEAM LEADER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4162654" y="3621910"/>
            <a:ext cx="3202124" cy="3779996"/>
            <a:chOff x="0" y="0"/>
            <a:chExt cx="4269499" cy="503999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269486" cy="5039995"/>
            </a:xfrm>
            <a:custGeom>
              <a:avLst/>
              <a:gdLst/>
              <a:ahLst/>
              <a:cxnLst/>
              <a:rect l="l" t="t" r="r" b="b"/>
              <a:pathLst>
                <a:path w="4269486" h="5039995">
                  <a:moveTo>
                    <a:pt x="0" y="0"/>
                  </a:moveTo>
                  <a:lnTo>
                    <a:pt x="4269486" y="0"/>
                  </a:lnTo>
                  <a:lnTo>
                    <a:pt x="4269486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8624" r="-1" b="-8624"/>
              </a:stretch>
            </a:blip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018731" y="7828207"/>
            <a:ext cx="3288935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CARINA-MARIA VIESPESCU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7885214" y="3611023"/>
            <a:ext cx="3003680" cy="3779996"/>
            <a:chOff x="0" y="0"/>
            <a:chExt cx="4004907" cy="503999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004945" cy="5039995"/>
            </a:xfrm>
            <a:custGeom>
              <a:avLst/>
              <a:gdLst/>
              <a:ahLst/>
              <a:cxnLst/>
              <a:rect l="l" t="t" r="r" b="b"/>
              <a:pathLst>
                <a:path w="4004945" h="5039995">
                  <a:moveTo>
                    <a:pt x="0" y="0"/>
                  </a:moveTo>
                  <a:lnTo>
                    <a:pt x="4004945" y="0"/>
                  </a:lnTo>
                  <a:lnTo>
                    <a:pt x="4004945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2987" b="-2987"/>
              </a:stretch>
            </a:blip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7720946" y="7758960"/>
            <a:ext cx="3076518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EMA NICOLE GHEORGHE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1339798" y="3611023"/>
            <a:ext cx="2785548" cy="3779996"/>
            <a:chOff x="0" y="0"/>
            <a:chExt cx="3714064" cy="503999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714115" cy="5039995"/>
            </a:xfrm>
            <a:custGeom>
              <a:avLst/>
              <a:gdLst/>
              <a:ahLst/>
              <a:cxnLst/>
              <a:rect l="l" t="t" r="r" b="b"/>
              <a:pathLst>
                <a:path w="3714115" h="5039995">
                  <a:moveTo>
                    <a:pt x="0" y="0"/>
                  </a:moveTo>
                  <a:lnTo>
                    <a:pt x="3714115" y="0"/>
                  </a:lnTo>
                  <a:lnTo>
                    <a:pt x="3714115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5284" r="1" b="-5284"/>
              </a:stretch>
            </a:blip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1210734" y="7758960"/>
            <a:ext cx="3076518" cy="601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MATEI NEACȘU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617217" y="7758960"/>
            <a:ext cx="3076518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DAVID-VLAD MĂRGHIDAN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4629143" y="3621910"/>
            <a:ext cx="3052667" cy="3779996"/>
            <a:chOff x="0" y="0"/>
            <a:chExt cx="4070223" cy="503999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070223" cy="5039995"/>
            </a:xfrm>
            <a:custGeom>
              <a:avLst/>
              <a:gdLst/>
              <a:ahLst/>
              <a:cxnLst/>
              <a:rect l="l" t="t" r="r" b="b"/>
              <a:pathLst>
                <a:path w="4070223" h="5039995">
                  <a:moveTo>
                    <a:pt x="0" y="0"/>
                  </a:moveTo>
                  <a:lnTo>
                    <a:pt x="4070223" y="0"/>
                  </a:lnTo>
                  <a:lnTo>
                    <a:pt x="4070223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16741" b="-16742"/>
              </a:stretch>
            </a:blip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/>
            <a:lstStyle/>
            <a:p>
              <a:endParaRPr lang="ro-RO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/>
      <p:bldP spid="17" grpId="0"/>
      <p:bldP spid="20" grpId="0"/>
      <p:bldP spid="2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" name="Group 3"/>
          <p:cNvGrpSpPr/>
          <p:nvPr/>
        </p:nvGrpSpPr>
        <p:grpSpPr>
          <a:xfrm>
            <a:off x="1344463" y="150019"/>
            <a:ext cx="10881951" cy="2249424"/>
            <a:chOff x="0" y="0"/>
            <a:chExt cx="14509267" cy="29992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509266" cy="2999232"/>
            </a:xfrm>
            <a:custGeom>
              <a:avLst/>
              <a:gdLst/>
              <a:ahLst/>
              <a:cxnLst/>
              <a:rect l="l" t="t" r="r" b="b"/>
              <a:pathLst>
                <a:path w="14509266" h="2999232">
                  <a:moveTo>
                    <a:pt x="0" y="0"/>
                  </a:moveTo>
                  <a:lnTo>
                    <a:pt x="14509266" y="0"/>
                  </a:lnTo>
                  <a:lnTo>
                    <a:pt x="14509266" y="2999232"/>
                  </a:lnTo>
                  <a:lnTo>
                    <a:pt x="0" y="299923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4262" b="-44262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6675"/>
              <a:ext cx="14509267" cy="293255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 b="1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ROM</a:t>
              </a:r>
              <a:r>
                <a:rPr lang="ro-RO" sz="6600" b="1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A</a:t>
              </a:r>
              <a:r>
                <a:rPr lang="en-US" sz="6600" b="1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NIA – SSKMF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525777" y="682238"/>
            <a:ext cx="2880000" cy="1889998"/>
            <a:chOff x="0" y="0"/>
            <a:chExt cx="3772459" cy="2519998"/>
          </a:xfrm>
        </p:grpSpPr>
        <p:sp>
          <p:nvSpPr>
            <p:cNvPr id="7" name="Freeform 7" descr="Drapelul României - Wikipedia"/>
            <p:cNvSpPr/>
            <p:nvPr/>
          </p:nvSpPr>
          <p:spPr>
            <a:xfrm>
              <a:off x="0" y="0"/>
              <a:ext cx="3772408" cy="2520061"/>
            </a:xfrm>
            <a:custGeom>
              <a:avLst/>
              <a:gdLst/>
              <a:ahLst/>
              <a:cxnLst/>
              <a:rect l="l" t="t" r="r" b="b"/>
              <a:pathLst>
                <a:path w="3772408" h="2520061">
                  <a:moveTo>
                    <a:pt x="0" y="0"/>
                  </a:moveTo>
                  <a:lnTo>
                    <a:pt x="3772408" y="0"/>
                  </a:lnTo>
                  <a:lnTo>
                    <a:pt x="3772408" y="2520061"/>
                  </a:lnTo>
                  <a:lnTo>
                    <a:pt x="0" y="2520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" b="2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904599" y="2237527"/>
            <a:ext cx="13678605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NATIONAL COLLEGE OF </a:t>
            </a:r>
            <a:r>
              <a:rPr lang="ro-RO" sz="42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COMUPTER SCIENCE</a:t>
            </a:r>
            <a:r>
              <a:rPr lang="en-US" sz="42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 PIATRA-NEAMȚ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13159" y="3570922"/>
            <a:ext cx="2929252" cy="3779996"/>
            <a:chOff x="0" y="0"/>
            <a:chExt cx="3905669" cy="503999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05631" cy="5039995"/>
            </a:xfrm>
            <a:custGeom>
              <a:avLst/>
              <a:gdLst/>
              <a:ahLst/>
              <a:cxnLst/>
              <a:rect l="l" t="t" r="r" b="b"/>
              <a:pathLst>
                <a:path w="3905631" h="5039995">
                  <a:moveTo>
                    <a:pt x="0" y="0"/>
                  </a:moveTo>
                  <a:lnTo>
                    <a:pt x="3905631" y="0"/>
                  </a:lnTo>
                  <a:lnTo>
                    <a:pt x="3905631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3027" r="-23341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356911" y="7775238"/>
            <a:ext cx="3486121" cy="1709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ELENA COSTRACHEVICI</a:t>
            </a:r>
          </a:p>
          <a:p>
            <a:pPr algn="ctr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TEAM LEADER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4525777" y="3553892"/>
            <a:ext cx="2785548" cy="3779996"/>
            <a:chOff x="0" y="0"/>
            <a:chExt cx="3714064" cy="503999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714115" cy="5039995"/>
            </a:xfrm>
            <a:custGeom>
              <a:avLst/>
              <a:gdLst/>
              <a:ahLst/>
              <a:cxnLst/>
              <a:rect l="l" t="t" r="r" b="b"/>
              <a:pathLst>
                <a:path w="3714115" h="5039995">
                  <a:moveTo>
                    <a:pt x="0" y="0"/>
                  </a:moveTo>
                  <a:lnTo>
                    <a:pt x="3714115" y="0"/>
                  </a:lnTo>
                  <a:lnTo>
                    <a:pt x="3714115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5158" t="-6475" r="-9796" b="-6475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4402191" y="7735472"/>
            <a:ext cx="3076518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ȘTEFAN-MIHAI FILIMON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7858306" y="3570922"/>
            <a:ext cx="2625147" cy="3779996"/>
            <a:chOff x="0" y="0"/>
            <a:chExt cx="3500196" cy="503999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500247" cy="5039995"/>
            </a:xfrm>
            <a:custGeom>
              <a:avLst/>
              <a:gdLst/>
              <a:ahLst/>
              <a:cxnLst/>
              <a:rect l="l" t="t" r="r" b="b"/>
              <a:pathLst>
                <a:path w="3500247" h="5039995">
                  <a:moveTo>
                    <a:pt x="0" y="0"/>
                  </a:moveTo>
                  <a:lnTo>
                    <a:pt x="3500247" y="0"/>
                  </a:lnTo>
                  <a:lnTo>
                    <a:pt x="3500247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6110" t="-2975" r="-8308" b="-2975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7632621" y="7738024"/>
            <a:ext cx="3076518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GABRIEL LUNCANU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4326646" y="3570922"/>
            <a:ext cx="2785548" cy="3779996"/>
            <a:chOff x="0" y="0"/>
            <a:chExt cx="3714064" cy="503999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714115" cy="5039995"/>
            </a:xfrm>
            <a:custGeom>
              <a:avLst/>
              <a:gdLst/>
              <a:ahLst/>
              <a:cxnLst/>
              <a:rect l="l" t="t" r="r" b="b"/>
              <a:pathLst>
                <a:path w="3714115" h="5039995">
                  <a:moveTo>
                    <a:pt x="0" y="0"/>
                  </a:moveTo>
                  <a:lnTo>
                    <a:pt x="3714115" y="0"/>
                  </a:lnTo>
                  <a:lnTo>
                    <a:pt x="3714115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887" r="-886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4178751" y="7794660"/>
            <a:ext cx="3076518" cy="601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DARIA MOVILĂ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962370" y="7738024"/>
            <a:ext cx="3076518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SAMUEL ȘOIMARU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1106950" y="3570922"/>
            <a:ext cx="2622375" cy="3779996"/>
            <a:chOff x="0" y="0"/>
            <a:chExt cx="3496500" cy="503999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496437" cy="5039995"/>
            </a:xfrm>
            <a:custGeom>
              <a:avLst/>
              <a:gdLst/>
              <a:ahLst/>
              <a:cxnLst/>
              <a:rect l="l" t="t" r="r" b="b"/>
              <a:pathLst>
                <a:path w="3496437" h="5039995">
                  <a:moveTo>
                    <a:pt x="0" y="0"/>
                  </a:moveTo>
                  <a:lnTo>
                    <a:pt x="3496437" y="0"/>
                  </a:lnTo>
                  <a:lnTo>
                    <a:pt x="3496437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22384" r="-21762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/>
      <p:bldP spid="17" grpId="0"/>
      <p:bldP spid="20" grpId="0"/>
      <p:bldP spid="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400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>
            <a:endParaRPr lang="ro-RO" dirty="0"/>
          </a:p>
        </p:txBody>
      </p:sp>
      <p:grpSp>
        <p:nvGrpSpPr>
          <p:cNvPr id="3" name="Group 3"/>
          <p:cNvGrpSpPr/>
          <p:nvPr/>
        </p:nvGrpSpPr>
        <p:grpSpPr>
          <a:xfrm>
            <a:off x="832971" y="322821"/>
            <a:ext cx="13443471" cy="2249424"/>
            <a:chOff x="0" y="0"/>
            <a:chExt cx="17924628" cy="29992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924622" cy="2999232"/>
            </a:xfrm>
            <a:custGeom>
              <a:avLst/>
              <a:gdLst/>
              <a:ahLst/>
              <a:cxnLst/>
              <a:rect l="l" t="t" r="r" b="b"/>
              <a:pathLst>
                <a:path w="17924622" h="2999232">
                  <a:moveTo>
                    <a:pt x="0" y="0"/>
                  </a:moveTo>
                  <a:lnTo>
                    <a:pt x="17924622" y="0"/>
                  </a:lnTo>
                  <a:lnTo>
                    <a:pt x="17924622" y="2999232"/>
                  </a:lnTo>
                  <a:lnTo>
                    <a:pt x="0" y="299923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66450" b="-66450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6675"/>
              <a:ext cx="17924628" cy="293255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000" b="1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ROM</a:t>
              </a:r>
              <a:r>
                <a:rPr lang="ro-RO" sz="6000" b="1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A</a:t>
              </a:r>
              <a:r>
                <a:rPr lang="en-US" sz="6000" b="1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NIA – MELONIE (GUEST TEAM)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525777" y="682238"/>
            <a:ext cx="2880000" cy="1889998"/>
            <a:chOff x="0" y="0"/>
            <a:chExt cx="3772459" cy="2519998"/>
          </a:xfrm>
        </p:grpSpPr>
        <p:sp>
          <p:nvSpPr>
            <p:cNvPr id="7" name="Freeform 7" descr="Drapelul României - Wikipedia"/>
            <p:cNvSpPr/>
            <p:nvPr/>
          </p:nvSpPr>
          <p:spPr>
            <a:xfrm>
              <a:off x="0" y="0"/>
              <a:ext cx="3772408" cy="2520061"/>
            </a:xfrm>
            <a:custGeom>
              <a:avLst/>
              <a:gdLst/>
              <a:ahLst/>
              <a:cxnLst/>
              <a:rect l="l" t="t" r="r" b="b"/>
              <a:pathLst>
                <a:path w="3772408" h="2520061">
                  <a:moveTo>
                    <a:pt x="0" y="0"/>
                  </a:moveTo>
                  <a:lnTo>
                    <a:pt x="3772408" y="0"/>
                  </a:lnTo>
                  <a:lnTo>
                    <a:pt x="3772408" y="2520061"/>
                  </a:lnTo>
                  <a:lnTo>
                    <a:pt x="0" y="2520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" b="2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887235" y="2431256"/>
            <a:ext cx="13342096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42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"TUDOR VIANU "</a:t>
            </a:r>
            <a:r>
              <a:rPr lang="ro-RO" sz="42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COMPUTER SCIENCE NATIONAL COLLEGE</a:t>
            </a:r>
            <a:endParaRPr lang="en-US" sz="4200" dirty="0">
              <a:solidFill>
                <a:srgbClr val="000000"/>
              </a:solidFill>
              <a:latin typeface="Aptos"/>
              <a:ea typeface="Aptos"/>
              <a:cs typeface="Aptos"/>
              <a:sym typeface="Aptos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915352" y="3863426"/>
            <a:ext cx="2636549" cy="3779996"/>
            <a:chOff x="0" y="0"/>
            <a:chExt cx="3515398" cy="503999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15360" cy="5039995"/>
            </a:xfrm>
            <a:custGeom>
              <a:avLst/>
              <a:gdLst/>
              <a:ahLst/>
              <a:cxnLst/>
              <a:rect l="l" t="t" r="r" b="b"/>
              <a:pathLst>
                <a:path w="3515360" h="5039995">
                  <a:moveTo>
                    <a:pt x="0" y="0"/>
                  </a:moveTo>
                  <a:lnTo>
                    <a:pt x="3515360" y="0"/>
                  </a:lnTo>
                  <a:lnTo>
                    <a:pt x="3515360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1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695363" y="8054350"/>
            <a:ext cx="3449736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ELENA DRĂGAN </a:t>
            </a:r>
            <a:r>
              <a:rPr lang="en-US" sz="36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TEAM LEADER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4145099" y="3863426"/>
            <a:ext cx="3130906" cy="3779996"/>
            <a:chOff x="0" y="0"/>
            <a:chExt cx="4174541" cy="503999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174490" cy="5039995"/>
            </a:xfrm>
            <a:custGeom>
              <a:avLst/>
              <a:gdLst/>
              <a:ahLst/>
              <a:cxnLst/>
              <a:rect l="l" t="t" r="r" b="b"/>
              <a:pathLst>
                <a:path w="4174490" h="5039995">
                  <a:moveTo>
                    <a:pt x="0" y="0"/>
                  </a:moveTo>
                  <a:lnTo>
                    <a:pt x="4174490" y="0"/>
                  </a:lnTo>
                  <a:lnTo>
                    <a:pt x="4174490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1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183809" y="8057998"/>
            <a:ext cx="3076518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ANA GABRIELA DUMITRESCU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7869203" y="3874313"/>
            <a:ext cx="3003680" cy="3779996"/>
            <a:chOff x="0" y="0"/>
            <a:chExt cx="4004907" cy="503999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004945" cy="5039995"/>
            </a:xfrm>
            <a:custGeom>
              <a:avLst/>
              <a:gdLst/>
              <a:ahLst/>
              <a:cxnLst/>
              <a:rect l="l" t="t" r="r" b="b"/>
              <a:pathLst>
                <a:path w="4004945" h="5039995">
                  <a:moveTo>
                    <a:pt x="0" y="0"/>
                  </a:moveTo>
                  <a:lnTo>
                    <a:pt x="4004945" y="0"/>
                  </a:lnTo>
                  <a:lnTo>
                    <a:pt x="4004945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1863" r="-13981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7768295" y="8054350"/>
            <a:ext cx="3076518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MIRCEA MAXIM REBENGIUC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1405959" y="3874313"/>
            <a:ext cx="2785548" cy="3779996"/>
            <a:chOff x="0" y="0"/>
            <a:chExt cx="3714064" cy="503999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714115" cy="5039995"/>
            </a:xfrm>
            <a:custGeom>
              <a:avLst/>
              <a:gdLst/>
              <a:ahLst/>
              <a:cxnLst/>
              <a:rect l="l" t="t" r="r" b="b"/>
              <a:pathLst>
                <a:path w="3714115" h="5039995">
                  <a:moveTo>
                    <a:pt x="0" y="0"/>
                  </a:moveTo>
                  <a:lnTo>
                    <a:pt x="3714115" y="0"/>
                  </a:lnTo>
                  <a:lnTo>
                    <a:pt x="3714115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4010" r="-14399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1150718" y="8054350"/>
            <a:ext cx="3355467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TUDOR ȘTEFAN GRECU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735204" y="8035957"/>
            <a:ext cx="3076518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VLAD ANDREI DOBROMIR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4796792" y="3863426"/>
            <a:ext cx="2717368" cy="3779996"/>
            <a:chOff x="0" y="0"/>
            <a:chExt cx="3623158" cy="503999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623183" cy="5039995"/>
            </a:xfrm>
            <a:custGeom>
              <a:avLst/>
              <a:gdLst/>
              <a:ahLst/>
              <a:cxnLst/>
              <a:rect l="l" t="t" r="r" b="b"/>
              <a:pathLst>
                <a:path w="3623183" h="5039995">
                  <a:moveTo>
                    <a:pt x="0" y="0"/>
                  </a:moveTo>
                  <a:lnTo>
                    <a:pt x="3623183" y="0"/>
                  </a:lnTo>
                  <a:lnTo>
                    <a:pt x="3623183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/>
      <p:bldP spid="17" grpId="0"/>
      <p:bldP spid="20" grpId="0"/>
      <p:bldP spid="2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9850" y="292979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>
            <a:endParaRPr lang="ro-RO" dirty="0"/>
          </a:p>
        </p:txBody>
      </p:sp>
      <p:grpSp>
        <p:nvGrpSpPr>
          <p:cNvPr id="3" name="Group 3"/>
          <p:cNvGrpSpPr/>
          <p:nvPr/>
        </p:nvGrpSpPr>
        <p:grpSpPr>
          <a:xfrm>
            <a:off x="932878" y="242973"/>
            <a:ext cx="12856864" cy="2249424"/>
            <a:chOff x="0" y="0"/>
            <a:chExt cx="17142485" cy="29992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142482" cy="2999232"/>
            </a:xfrm>
            <a:custGeom>
              <a:avLst/>
              <a:gdLst/>
              <a:ahLst/>
              <a:cxnLst/>
              <a:rect l="l" t="t" r="r" b="b"/>
              <a:pathLst>
                <a:path w="17142482" h="2999232">
                  <a:moveTo>
                    <a:pt x="0" y="0"/>
                  </a:moveTo>
                  <a:lnTo>
                    <a:pt x="17142482" y="0"/>
                  </a:lnTo>
                  <a:lnTo>
                    <a:pt x="17142482" y="2999232"/>
                  </a:lnTo>
                  <a:lnTo>
                    <a:pt x="0" y="299923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61369" b="-61369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6675"/>
              <a:ext cx="17142485" cy="293255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000" b="1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ROM</a:t>
              </a:r>
              <a:r>
                <a:rPr lang="ro-RO" sz="6000" b="1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A</a:t>
              </a:r>
              <a:r>
                <a:rPr lang="en-US" sz="6000" b="1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NIA – POMELO (GUEST TEAM)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525777" y="682238"/>
            <a:ext cx="2880000" cy="1889998"/>
            <a:chOff x="0" y="0"/>
            <a:chExt cx="3772459" cy="2519998"/>
          </a:xfrm>
        </p:grpSpPr>
        <p:sp>
          <p:nvSpPr>
            <p:cNvPr id="7" name="Freeform 7" descr="Drapelul României - Wikipedia"/>
            <p:cNvSpPr/>
            <p:nvPr/>
          </p:nvSpPr>
          <p:spPr>
            <a:xfrm>
              <a:off x="0" y="0"/>
              <a:ext cx="3772408" cy="2520061"/>
            </a:xfrm>
            <a:custGeom>
              <a:avLst/>
              <a:gdLst/>
              <a:ahLst/>
              <a:cxnLst/>
              <a:rect l="l" t="t" r="r" b="b"/>
              <a:pathLst>
                <a:path w="3772408" h="2520061">
                  <a:moveTo>
                    <a:pt x="0" y="0"/>
                  </a:moveTo>
                  <a:lnTo>
                    <a:pt x="3772408" y="0"/>
                  </a:lnTo>
                  <a:lnTo>
                    <a:pt x="3772408" y="2520061"/>
                  </a:lnTo>
                  <a:lnTo>
                    <a:pt x="0" y="2520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" b="2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53160" y="2259454"/>
            <a:ext cx="13381187" cy="192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040"/>
              </a:lnSpc>
            </a:pPr>
            <a:r>
              <a:rPr lang="en-US" sz="42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"TUDOR VIANU "</a:t>
            </a:r>
            <a:r>
              <a:rPr lang="ro-RO" sz="42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 COMPUTER SCIENCE NATIONAL COLLEGE</a:t>
            </a:r>
            <a:endParaRPr lang="en-US" sz="4200" dirty="0">
              <a:solidFill>
                <a:srgbClr val="000000"/>
              </a:solidFill>
              <a:latin typeface="Aptos"/>
              <a:ea typeface="Aptos"/>
              <a:cs typeface="Aptos"/>
              <a:sym typeface="Aptos"/>
            </a:endParaRPr>
          </a:p>
          <a:p>
            <a:pPr>
              <a:lnSpc>
                <a:spcPts val="5040"/>
              </a:lnSpc>
            </a:pPr>
            <a:endParaRPr lang="en-US" sz="4200" dirty="0">
              <a:solidFill>
                <a:srgbClr val="000000"/>
              </a:solidFill>
              <a:latin typeface="Aptos"/>
              <a:ea typeface="Aptos"/>
              <a:cs typeface="Aptos"/>
              <a:sym typeface="Aptos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846039" y="3508438"/>
            <a:ext cx="2636549" cy="3779996"/>
            <a:chOff x="0" y="0"/>
            <a:chExt cx="3515398" cy="503999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515360" cy="5039995"/>
            </a:xfrm>
            <a:custGeom>
              <a:avLst/>
              <a:gdLst/>
              <a:ahLst/>
              <a:cxnLst/>
              <a:rect l="l" t="t" r="r" b="b"/>
              <a:pathLst>
                <a:path w="3515360" h="5039995">
                  <a:moveTo>
                    <a:pt x="0" y="0"/>
                  </a:moveTo>
                  <a:lnTo>
                    <a:pt x="3515360" y="0"/>
                  </a:lnTo>
                  <a:lnTo>
                    <a:pt x="3515360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1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74896" y="7844038"/>
            <a:ext cx="3449747" cy="11028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ELENA DRĂGAN </a:t>
            </a:r>
            <a:r>
              <a:rPr lang="en-US" sz="36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TEAM LEADER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4213212" y="3508438"/>
            <a:ext cx="2948397" cy="3779996"/>
            <a:chOff x="0" y="0"/>
            <a:chExt cx="3931196" cy="503999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931158" cy="5039995"/>
            </a:xfrm>
            <a:custGeom>
              <a:avLst/>
              <a:gdLst/>
              <a:ahLst/>
              <a:cxnLst/>
              <a:rect l="l" t="t" r="r" b="b"/>
              <a:pathLst>
                <a:path w="3931158" h="5039995">
                  <a:moveTo>
                    <a:pt x="0" y="0"/>
                  </a:moveTo>
                  <a:lnTo>
                    <a:pt x="3931158" y="0"/>
                  </a:lnTo>
                  <a:lnTo>
                    <a:pt x="3931158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193353" y="7844038"/>
            <a:ext cx="3076518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ANDREI PAUL IORGULESCU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7892225" y="3508438"/>
            <a:ext cx="3003680" cy="3779996"/>
            <a:chOff x="0" y="0"/>
            <a:chExt cx="4004907" cy="503999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4004945" cy="5039995"/>
            </a:xfrm>
            <a:custGeom>
              <a:avLst/>
              <a:gdLst/>
              <a:ahLst/>
              <a:cxnLst/>
              <a:rect l="l" t="t" r="r" b="b"/>
              <a:pathLst>
                <a:path w="4004945" h="5039995">
                  <a:moveTo>
                    <a:pt x="0" y="0"/>
                  </a:moveTo>
                  <a:lnTo>
                    <a:pt x="4004945" y="0"/>
                  </a:lnTo>
                  <a:lnTo>
                    <a:pt x="4004945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13254" b="-13254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7775591" y="7687370"/>
            <a:ext cx="3076518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DOMINIC MOHANU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1417465" y="3508438"/>
            <a:ext cx="2785548" cy="3779996"/>
            <a:chOff x="0" y="0"/>
            <a:chExt cx="3714064" cy="503999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714115" cy="5039995"/>
            </a:xfrm>
            <a:custGeom>
              <a:avLst/>
              <a:gdLst/>
              <a:ahLst/>
              <a:cxnLst/>
              <a:rect l="l" t="t" r="r" b="b"/>
              <a:pathLst>
                <a:path w="3714115" h="5039995">
                  <a:moveTo>
                    <a:pt x="0" y="0"/>
                  </a:moveTo>
                  <a:lnTo>
                    <a:pt x="3714115" y="0"/>
                  </a:lnTo>
                  <a:lnTo>
                    <a:pt x="3714115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5338" r="-5336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1271990" y="7647108"/>
            <a:ext cx="3076518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DRAGOȘ GIUȘCĂ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617217" y="7647108"/>
            <a:ext cx="3076518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LAURA MOLDOVAN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4796783" y="3508438"/>
            <a:ext cx="2835002" cy="3779996"/>
            <a:chOff x="0" y="0"/>
            <a:chExt cx="3780003" cy="503999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780028" cy="5039995"/>
            </a:xfrm>
            <a:custGeom>
              <a:avLst/>
              <a:gdLst/>
              <a:ahLst/>
              <a:cxnLst/>
              <a:rect l="l" t="t" r="r" b="b"/>
              <a:pathLst>
                <a:path w="3780028" h="5039995">
                  <a:moveTo>
                    <a:pt x="0" y="0"/>
                  </a:moveTo>
                  <a:lnTo>
                    <a:pt x="3780028" y="0"/>
                  </a:lnTo>
                  <a:lnTo>
                    <a:pt x="3780028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4" grpId="0"/>
      <p:bldP spid="17" grpId="0"/>
      <p:bldP spid="20" grpId="0"/>
      <p:bldP spid="2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" name="Group 3"/>
          <p:cNvGrpSpPr/>
          <p:nvPr/>
        </p:nvGrpSpPr>
        <p:grpSpPr>
          <a:xfrm>
            <a:off x="1373515" y="857726"/>
            <a:ext cx="14580108" cy="1326385"/>
            <a:chOff x="0" y="0"/>
            <a:chExt cx="19440144" cy="17685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440144" cy="1768512"/>
            </a:xfrm>
            <a:custGeom>
              <a:avLst/>
              <a:gdLst/>
              <a:ahLst/>
              <a:cxnLst/>
              <a:rect l="l" t="t" r="r" b="b"/>
              <a:pathLst>
                <a:path w="19440144" h="1768512">
                  <a:moveTo>
                    <a:pt x="0" y="0"/>
                  </a:moveTo>
                  <a:lnTo>
                    <a:pt x="19440144" y="0"/>
                  </a:lnTo>
                  <a:lnTo>
                    <a:pt x="19440144" y="1768512"/>
                  </a:lnTo>
                  <a:lnTo>
                    <a:pt x="0" y="176851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64186" b="-164186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6675"/>
              <a:ext cx="19440144" cy="170183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 b="1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COMMITTEE MEMBERS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348221" y="7903264"/>
            <a:ext cx="3852196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BERNARD IBRAHIMCHA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4192539" y="373256"/>
            <a:ext cx="2880000" cy="1890000"/>
            <a:chOff x="0" y="0"/>
            <a:chExt cx="3237471" cy="2160003"/>
          </a:xfrm>
        </p:grpSpPr>
        <p:sp>
          <p:nvSpPr>
            <p:cNvPr id="8" name="Freeform 8" descr="Drapelul Siriei - Wikipedia"/>
            <p:cNvSpPr/>
            <p:nvPr/>
          </p:nvSpPr>
          <p:spPr>
            <a:xfrm>
              <a:off x="0" y="0"/>
              <a:ext cx="3237484" cy="2160016"/>
            </a:xfrm>
            <a:custGeom>
              <a:avLst/>
              <a:gdLst/>
              <a:ahLst/>
              <a:cxnLst/>
              <a:rect l="l" t="t" r="r" b="b"/>
              <a:pathLst>
                <a:path w="3237484" h="2160016">
                  <a:moveTo>
                    <a:pt x="0" y="0"/>
                  </a:moveTo>
                  <a:lnTo>
                    <a:pt x="3237484" y="0"/>
                  </a:lnTo>
                  <a:lnTo>
                    <a:pt x="3237484" y="2160016"/>
                  </a:lnTo>
                  <a:lnTo>
                    <a:pt x="0" y="21600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521309" y="2649503"/>
            <a:ext cx="3770547" cy="4859998"/>
            <a:chOff x="0" y="0"/>
            <a:chExt cx="5027397" cy="647999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027422" cy="6480048"/>
            </a:xfrm>
            <a:custGeom>
              <a:avLst/>
              <a:gdLst/>
              <a:ahLst/>
              <a:cxnLst/>
              <a:rect l="l" t="t" r="r" b="b"/>
              <a:pathLst>
                <a:path w="5027422" h="6480048">
                  <a:moveTo>
                    <a:pt x="0" y="0"/>
                  </a:moveTo>
                  <a:lnTo>
                    <a:pt x="5027422" y="0"/>
                  </a:lnTo>
                  <a:lnTo>
                    <a:pt x="5027422" y="6480048"/>
                  </a:lnTo>
                  <a:lnTo>
                    <a:pt x="0" y="64800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43918" y="2649503"/>
            <a:ext cx="3851748" cy="4859998"/>
            <a:chOff x="0" y="0"/>
            <a:chExt cx="5135664" cy="647999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135626" cy="6480048"/>
            </a:xfrm>
            <a:custGeom>
              <a:avLst/>
              <a:gdLst/>
              <a:ahLst/>
              <a:cxnLst/>
              <a:rect l="l" t="t" r="r" b="b"/>
              <a:pathLst>
                <a:path w="5135626" h="6480048">
                  <a:moveTo>
                    <a:pt x="0" y="0"/>
                  </a:moveTo>
                  <a:lnTo>
                    <a:pt x="5135626" y="0"/>
                  </a:lnTo>
                  <a:lnTo>
                    <a:pt x="5135626" y="6480048"/>
                  </a:lnTo>
                  <a:lnTo>
                    <a:pt x="0" y="64800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02405" y="7903264"/>
            <a:ext cx="3852196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ABDULRAHMANA HDALI 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7101926" y="2649503"/>
            <a:ext cx="3553758" cy="4859998"/>
            <a:chOff x="0" y="0"/>
            <a:chExt cx="4738345" cy="647999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738370" cy="6480048"/>
            </a:xfrm>
            <a:custGeom>
              <a:avLst/>
              <a:gdLst/>
              <a:ahLst/>
              <a:cxnLst/>
              <a:rect l="l" t="t" r="r" b="b"/>
              <a:pathLst>
                <a:path w="4738370" h="6480048">
                  <a:moveTo>
                    <a:pt x="0" y="0"/>
                  </a:moveTo>
                  <a:lnTo>
                    <a:pt x="4738370" y="0"/>
                  </a:lnTo>
                  <a:lnTo>
                    <a:pt x="4738370" y="6480048"/>
                  </a:lnTo>
                  <a:lnTo>
                    <a:pt x="0" y="64800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158638" y="7903264"/>
            <a:ext cx="3223993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AMMAR ALNAHHAS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988599" y="582201"/>
            <a:ext cx="1932842" cy="601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b="1" dirty="0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SYRIA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6" grpId="0"/>
      <p:bldP spid="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" name="Group 3"/>
          <p:cNvGrpSpPr/>
          <p:nvPr/>
        </p:nvGrpSpPr>
        <p:grpSpPr>
          <a:xfrm>
            <a:off x="1939414" y="707422"/>
            <a:ext cx="4310424" cy="5237998"/>
            <a:chOff x="0" y="0"/>
            <a:chExt cx="5747233" cy="69839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747258" cy="6983984"/>
            </a:xfrm>
            <a:custGeom>
              <a:avLst/>
              <a:gdLst/>
              <a:ahLst/>
              <a:cxnLst/>
              <a:rect l="l" t="t" r="r" b="b"/>
              <a:pathLst>
                <a:path w="5747258" h="6983984">
                  <a:moveTo>
                    <a:pt x="0" y="0"/>
                  </a:moveTo>
                  <a:lnTo>
                    <a:pt x="5747258" y="0"/>
                  </a:lnTo>
                  <a:lnTo>
                    <a:pt x="5747258" y="6983984"/>
                  </a:lnTo>
                  <a:lnTo>
                    <a:pt x="0" y="69839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5657" t="-11274" r="-6755" b="-5447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812168" y="3581057"/>
            <a:ext cx="8639680" cy="1555756"/>
            <a:chOff x="0" y="0"/>
            <a:chExt cx="11519573" cy="207434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519535" cy="2074291"/>
            </a:xfrm>
            <a:custGeom>
              <a:avLst/>
              <a:gdLst/>
              <a:ahLst/>
              <a:cxnLst/>
              <a:rect l="l" t="t" r="r" b="b"/>
              <a:pathLst>
                <a:path w="11519535" h="2074291">
                  <a:moveTo>
                    <a:pt x="0" y="345694"/>
                  </a:moveTo>
                  <a:cubicBezTo>
                    <a:pt x="0" y="154813"/>
                    <a:pt x="154813" y="0"/>
                    <a:pt x="345694" y="0"/>
                  </a:cubicBezTo>
                  <a:lnTo>
                    <a:pt x="11173841" y="0"/>
                  </a:lnTo>
                  <a:cubicBezTo>
                    <a:pt x="11364723" y="0"/>
                    <a:pt x="11519535" y="154813"/>
                    <a:pt x="11519535" y="345694"/>
                  </a:cubicBezTo>
                  <a:lnTo>
                    <a:pt x="11519535" y="1728597"/>
                  </a:lnTo>
                  <a:cubicBezTo>
                    <a:pt x="11519535" y="1919478"/>
                    <a:pt x="11364723" y="2074291"/>
                    <a:pt x="11173841" y="2074291"/>
                  </a:cubicBezTo>
                  <a:lnTo>
                    <a:pt x="345694" y="2074291"/>
                  </a:lnTo>
                  <a:cubicBezTo>
                    <a:pt x="154813" y="2074291"/>
                    <a:pt x="0" y="1919605"/>
                    <a:pt x="0" y="1728597"/>
                  </a:cubicBezTo>
                  <a:close/>
                </a:path>
              </a:pathLst>
            </a:custGeom>
            <a:solidFill>
              <a:srgbClr val="156082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939441" y="3653247"/>
            <a:ext cx="7409145" cy="1308973"/>
            <a:chOff x="0" y="0"/>
            <a:chExt cx="11308080" cy="186283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308078" cy="1862838"/>
            </a:xfrm>
            <a:custGeom>
              <a:avLst/>
              <a:gdLst/>
              <a:ahLst/>
              <a:cxnLst/>
              <a:rect l="l" t="t" r="r" b="b"/>
              <a:pathLst>
                <a:path w="11308078" h="1862838">
                  <a:moveTo>
                    <a:pt x="0" y="0"/>
                  </a:moveTo>
                  <a:lnTo>
                    <a:pt x="11308078" y="0"/>
                  </a:lnTo>
                  <a:lnTo>
                    <a:pt x="11308078" y="1862838"/>
                  </a:lnTo>
                  <a:lnTo>
                    <a:pt x="0" y="1862838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68281" b="-68280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7625"/>
              <a:ext cx="11308080" cy="181521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r>
                <a:rPr lang="en-US" sz="420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Abdulrahman  Ahdali 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785584" y="5447890"/>
            <a:ext cx="8639680" cy="2311108"/>
            <a:chOff x="0" y="0"/>
            <a:chExt cx="11519573" cy="308147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519535" cy="3081528"/>
            </a:xfrm>
            <a:custGeom>
              <a:avLst/>
              <a:gdLst/>
              <a:ahLst/>
              <a:cxnLst/>
              <a:rect l="l" t="t" r="r" b="b"/>
              <a:pathLst>
                <a:path w="11519535" h="3081528">
                  <a:moveTo>
                    <a:pt x="0" y="513588"/>
                  </a:moveTo>
                  <a:cubicBezTo>
                    <a:pt x="0" y="229997"/>
                    <a:pt x="229997" y="0"/>
                    <a:pt x="513588" y="0"/>
                  </a:cubicBezTo>
                  <a:lnTo>
                    <a:pt x="11005947" y="0"/>
                  </a:lnTo>
                  <a:cubicBezTo>
                    <a:pt x="11289538" y="0"/>
                    <a:pt x="11519535" y="229997"/>
                    <a:pt x="11519535" y="513588"/>
                  </a:cubicBezTo>
                  <a:lnTo>
                    <a:pt x="11519535" y="2567940"/>
                  </a:lnTo>
                  <a:cubicBezTo>
                    <a:pt x="11519535" y="2851531"/>
                    <a:pt x="11289538" y="3081528"/>
                    <a:pt x="11005947" y="3081528"/>
                  </a:cubicBezTo>
                  <a:lnTo>
                    <a:pt x="513588" y="3081528"/>
                  </a:lnTo>
                  <a:cubicBezTo>
                    <a:pt x="229997" y="3081528"/>
                    <a:pt x="0" y="2851531"/>
                    <a:pt x="0" y="2567940"/>
                  </a:cubicBezTo>
                  <a:close/>
                </a:path>
              </a:pathLst>
            </a:custGeom>
            <a:solidFill>
              <a:srgbClr val="156082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883938" y="5753100"/>
            <a:ext cx="8387467" cy="1649806"/>
            <a:chOff x="0" y="0"/>
            <a:chExt cx="11308080" cy="277940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308078" cy="2779402"/>
            </a:xfrm>
            <a:custGeom>
              <a:avLst/>
              <a:gdLst/>
              <a:ahLst/>
              <a:cxnLst/>
              <a:rect l="l" t="t" r="r" b="b"/>
              <a:pathLst>
                <a:path w="11308078" h="2779402">
                  <a:moveTo>
                    <a:pt x="0" y="0"/>
                  </a:moveTo>
                  <a:lnTo>
                    <a:pt x="11308078" y="0"/>
                  </a:lnTo>
                  <a:lnTo>
                    <a:pt x="11308078" y="2779402"/>
                  </a:lnTo>
                  <a:lnTo>
                    <a:pt x="0" y="2779402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29275" b="-29275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0"/>
              <a:ext cx="11308080" cy="277940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040"/>
                </a:lnSpc>
              </a:pPr>
              <a:r>
                <a:rPr lang="en-US" sz="420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School/Organization: </a:t>
              </a:r>
            </a:p>
            <a:p>
              <a:pPr algn="l">
                <a:lnSpc>
                  <a:spcPts val="5040"/>
                </a:lnSpc>
              </a:pPr>
              <a:r>
                <a:rPr lang="en-US" sz="420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Destination and Creativity Agency 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785584" y="7925743"/>
            <a:ext cx="8639680" cy="1555756"/>
            <a:chOff x="0" y="0"/>
            <a:chExt cx="11519573" cy="207434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519535" cy="2074291"/>
            </a:xfrm>
            <a:custGeom>
              <a:avLst/>
              <a:gdLst/>
              <a:ahLst/>
              <a:cxnLst/>
              <a:rect l="l" t="t" r="r" b="b"/>
              <a:pathLst>
                <a:path w="11519535" h="2074291">
                  <a:moveTo>
                    <a:pt x="0" y="345694"/>
                  </a:moveTo>
                  <a:cubicBezTo>
                    <a:pt x="0" y="154813"/>
                    <a:pt x="154813" y="0"/>
                    <a:pt x="345694" y="0"/>
                  </a:cubicBezTo>
                  <a:lnTo>
                    <a:pt x="11173841" y="0"/>
                  </a:lnTo>
                  <a:cubicBezTo>
                    <a:pt x="11364723" y="0"/>
                    <a:pt x="11519535" y="154813"/>
                    <a:pt x="11519535" y="345694"/>
                  </a:cubicBezTo>
                  <a:lnTo>
                    <a:pt x="11519535" y="1728597"/>
                  </a:lnTo>
                  <a:cubicBezTo>
                    <a:pt x="11519535" y="1919478"/>
                    <a:pt x="11364723" y="2074291"/>
                    <a:pt x="11173841" y="2074291"/>
                  </a:cubicBezTo>
                  <a:lnTo>
                    <a:pt x="345694" y="2074291"/>
                  </a:lnTo>
                  <a:cubicBezTo>
                    <a:pt x="154813" y="2074291"/>
                    <a:pt x="0" y="1919605"/>
                    <a:pt x="0" y="1728597"/>
                  </a:cubicBezTo>
                  <a:close/>
                </a:path>
              </a:pathLst>
            </a:custGeom>
            <a:solidFill>
              <a:srgbClr val="156082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883939" y="8074838"/>
            <a:ext cx="8481060" cy="1397127"/>
            <a:chOff x="0" y="0"/>
            <a:chExt cx="11308080" cy="186283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308078" cy="1862838"/>
            </a:xfrm>
            <a:custGeom>
              <a:avLst/>
              <a:gdLst/>
              <a:ahLst/>
              <a:cxnLst/>
              <a:rect l="l" t="t" r="r" b="b"/>
              <a:pathLst>
                <a:path w="11308078" h="1862838">
                  <a:moveTo>
                    <a:pt x="0" y="0"/>
                  </a:moveTo>
                  <a:lnTo>
                    <a:pt x="11308078" y="0"/>
                  </a:lnTo>
                  <a:lnTo>
                    <a:pt x="11308078" y="1862838"/>
                  </a:lnTo>
                  <a:lnTo>
                    <a:pt x="0" y="1862838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68281" b="-68280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47625"/>
              <a:ext cx="11308080" cy="181521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4536"/>
                </a:lnSpc>
              </a:pPr>
              <a:r>
                <a:rPr lang="en-US" sz="420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Headmaster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43000" y="6388751"/>
            <a:ext cx="5611806" cy="2970000"/>
            <a:chOff x="0" y="0"/>
            <a:chExt cx="7482408" cy="3960000"/>
          </a:xfrm>
        </p:grpSpPr>
        <p:sp>
          <p:nvSpPr>
            <p:cNvPr id="21" name="Freeform 21" descr="Drapelul Siriei - Wikipedia"/>
            <p:cNvSpPr/>
            <p:nvPr/>
          </p:nvSpPr>
          <p:spPr>
            <a:xfrm>
              <a:off x="0" y="0"/>
              <a:ext cx="7482459" cy="3959987"/>
            </a:xfrm>
            <a:custGeom>
              <a:avLst/>
              <a:gdLst/>
              <a:ahLst/>
              <a:cxnLst/>
              <a:rect l="l" t="t" r="r" b="b"/>
              <a:pathLst>
                <a:path w="7482459" h="3959987">
                  <a:moveTo>
                    <a:pt x="0" y="0"/>
                  </a:moveTo>
                  <a:lnTo>
                    <a:pt x="7482459" y="0"/>
                  </a:lnTo>
                  <a:lnTo>
                    <a:pt x="7482459" y="3959987"/>
                  </a:lnTo>
                  <a:lnTo>
                    <a:pt x="0" y="3959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3032" b="-13032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654414" y="877824"/>
            <a:ext cx="9884283" cy="2249424"/>
            <a:chOff x="0" y="0"/>
            <a:chExt cx="13179044" cy="299923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3179050" cy="2999232"/>
            </a:xfrm>
            <a:custGeom>
              <a:avLst/>
              <a:gdLst/>
              <a:ahLst/>
              <a:cxnLst/>
              <a:rect l="l" t="t" r="r" b="b"/>
              <a:pathLst>
                <a:path w="13179050" h="2999232">
                  <a:moveTo>
                    <a:pt x="0" y="0"/>
                  </a:moveTo>
                  <a:lnTo>
                    <a:pt x="13179050" y="0"/>
                  </a:lnTo>
                  <a:lnTo>
                    <a:pt x="13179050" y="2999232"/>
                  </a:lnTo>
                  <a:lnTo>
                    <a:pt x="0" y="2999232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35619" b="-35619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85725"/>
              <a:ext cx="13179044" cy="291350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8100"/>
                </a:lnSpc>
              </a:pPr>
              <a:r>
                <a:rPr lang="en-US" sz="7500" b="1" dirty="0">
                  <a:solidFill>
                    <a:srgbClr val="000000"/>
                  </a:solidFill>
                  <a:latin typeface="Aptos Bold"/>
                  <a:ea typeface="Aptos Bold"/>
                  <a:cs typeface="Aptos Bold"/>
                  <a:sym typeface="Aptos Bold"/>
                </a:rPr>
                <a:t>COMMITTEE MEMBERS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" y="1824895"/>
            <a:ext cx="1097280" cy="1010193"/>
          </a:xfrm>
          <a:custGeom>
            <a:avLst/>
            <a:gdLst/>
            <a:ahLst/>
            <a:cxnLst/>
            <a:rect l="l" t="t" r="r" b="b"/>
            <a:pathLst>
              <a:path w="1097280" h="1010193">
                <a:moveTo>
                  <a:pt x="0" y="0"/>
                </a:moveTo>
                <a:lnTo>
                  <a:pt x="1097280" y="0"/>
                </a:lnTo>
                <a:lnTo>
                  <a:pt x="1097280" y="1010193"/>
                </a:lnTo>
                <a:lnTo>
                  <a:pt x="0" y="10101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" name="Group 3"/>
          <p:cNvGrpSpPr/>
          <p:nvPr/>
        </p:nvGrpSpPr>
        <p:grpSpPr>
          <a:xfrm>
            <a:off x="960120" y="920934"/>
            <a:ext cx="16361226" cy="2841174"/>
            <a:chOff x="0" y="0"/>
            <a:chExt cx="21814968" cy="37882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814917" cy="3788283"/>
            </a:xfrm>
            <a:custGeom>
              <a:avLst/>
              <a:gdLst/>
              <a:ahLst/>
              <a:cxnLst/>
              <a:rect l="l" t="t" r="r" b="b"/>
              <a:pathLst>
                <a:path w="21814917" h="3788283">
                  <a:moveTo>
                    <a:pt x="0" y="0"/>
                  </a:moveTo>
                  <a:lnTo>
                    <a:pt x="21814917" y="0"/>
                  </a:lnTo>
                  <a:lnTo>
                    <a:pt x="21814917" y="3788283"/>
                  </a:lnTo>
                  <a:lnTo>
                    <a:pt x="0" y="37882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14440" y="634177"/>
            <a:ext cx="15859122" cy="1695818"/>
            <a:chOff x="-799472" y="0"/>
            <a:chExt cx="21145495" cy="22610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346020" cy="2261090"/>
            </a:xfrm>
            <a:custGeom>
              <a:avLst/>
              <a:gdLst/>
              <a:ahLst/>
              <a:cxnLst/>
              <a:rect l="l" t="t" r="r" b="b"/>
              <a:pathLst>
                <a:path w="20346020" h="2261090">
                  <a:moveTo>
                    <a:pt x="0" y="0"/>
                  </a:moveTo>
                  <a:lnTo>
                    <a:pt x="20346020" y="0"/>
                  </a:lnTo>
                  <a:lnTo>
                    <a:pt x="20346020" y="2261090"/>
                  </a:lnTo>
                  <a:lnTo>
                    <a:pt x="0" y="2261090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t="-125332" b="-125332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799472" y="66675"/>
              <a:ext cx="21145495" cy="219441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MEMBERS OF </a:t>
              </a:r>
              <a:r>
                <a:rPr lang="ro-RO" sz="6600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THE </a:t>
              </a:r>
              <a:r>
                <a:rPr lang="en-US" sz="6600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SCIENTIFIC SUBCOM</a:t>
              </a:r>
              <a:r>
                <a:rPr lang="ro-RO" sz="6600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M</a:t>
              </a:r>
              <a:r>
                <a:rPr lang="en-US" sz="6600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ITTEE</a:t>
              </a:r>
            </a:p>
          </p:txBody>
        </p:sp>
      </p:grpSp>
      <p:sp>
        <p:nvSpPr>
          <p:cNvPr id="8" name="AutoShape 8"/>
          <p:cNvSpPr/>
          <p:nvPr/>
        </p:nvSpPr>
        <p:spPr>
          <a:xfrm rot="10781400">
            <a:off x="1214323" y="9704156"/>
            <a:ext cx="15859354" cy="0"/>
          </a:xfrm>
          <a:prstGeom prst="line">
            <a:avLst/>
          </a:prstGeom>
          <a:ln w="47625" cap="rnd">
            <a:solidFill>
              <a:srgbClr val="0F9ED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o-RO"/>
          </a:p>
        </p:txBody>
      </p:sp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7192018"/>
              </p:ext>
            </p:extLst>
          </p:nvPr>
        </p:nvGraphicFramePr>
        <p:xfrm>
          <a:off x="1214439" y="2379998"/>
          <a:ext cx="15727680" cy="7137011"/>
        </p:xfrm>
        <a:graphic>
          <a:graphicData uri="http://schemas.openxmlformats.org/drawingml/2006/table">
            <a:tbl>
              <a:tblPr/>
              <a:tblGrid>
                <a:gridCol w="14205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20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499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5751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3207"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 b="1" dirty="0">
                          <a:solidFill>
                            <a:srgbClr val="FFFFFF"/>
                          </a:solidFill>
                          <a:latin typeface="Aptos" panose="020B0004020202020204" pitchFamily="34" charset="0"/>
                          <a:ea typeface="Aptos Bold"/>
                          <a:cs typeface="Aptos Bold"/>
                          <a:sym typeface="Aptos Bold"/>
                        </a:rPr>
                        <a:t>NR. CRT.</a:t>
                      </a:r>
                      <a:endParaRPr lang="en-US" sz="1100" dirty="0">
                        <a:latin typeface="Aptos" panose="020B0004020202020204" pitchFamily="34" charset="0"/>
                      </a:endParaRPr>
                    </a:p>
                  </a:txBody>
                  <a:tcPr marL="65840" marR="65840" marT="65840" marB="658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 b="1" dirty="0">
                          <a:solidFill>
                            <a:srgbClr val="FFFFFF"/>
                          </a:solidFill>
                          <a:latin typeface="Aptos" panose="020B0004020202020204" pitchFamily="34" charset="0"/>
                          <a:ea typeface="Aptos Bold"/>
                          <a:cs typeface="Aptos Bold"/>
                          <a:sym typeface="Aptos Bold"/>
                        </a:rPr>
                        <a:t>NAME AND SURNAME</a:t>
                      </a:r>
                      <a:endParaRPr lang="en-US" sz="1100" dirty="0">
                        <a:latin typeface="Aptos" panose="020B0004020202020204" pitchFamily="34" charset="0"/>
                      </a:endParaRPr>
                    </a:p>
                  </a:txBody>
                  <a:tcPr marL="65840" marR="65840" marT="65840" marB="658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 b="1">
                          <a:solidFill>
                            <a:srgbClr val="FFFFFF"/>
                          </a:solidFill>
                          <a:latin typeface="Aptos" panose="020B0004020202020204" pitchFamily="34" charset="0"/>
                          <a:ea typeface="Aptos Bold"/>
                          <a:cs typeface="Aptos Bold"/>
                          <a:sym typeface="Aptos Bold"/>
                        </a:rPr>
                        <a:t>POSITION 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65840" marR="65840" marT="65840" marB="658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 b="1">
                          <a:solidFill>
                            <a:srgbClr val="FFFFFF"/>
                          </a:solidFill>
                          <a:latin typeface="Aptos" panose="020B0004020202020204" pitchFamily="34" charset="0"/>
                          <a:ea typeface="Aptos Bold"/>
                          <a:cs typeface="Aptos Bold"/>
                          <a:sym typeface="Aptos Bold"/>
                        </a:rPr>
                        <a:t>INSTITUTION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65840" marR="65840" marT="65840" marB="658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52115">
                <a:tc>
                  <a:txBody>
                    <a:bodyPr/>
                    <a:lstStyle/>
                    <a:p>
                      <a:pPr algn="l">
                        <a:lnSpc>
                          <a:spcPts val="3779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1.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65840" marR="65840" marT="65840" marB="6584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Ștefan</a:t>
                      </a: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 Cosmin 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Dăscălescu</a:t>
                      </a:r>
                      <a:endParaRPr lang="en-US" sz="1100" dirty="0">
                        <a:latin typeface="Aptos" panose="020B0004020202020204" pitchFamily="34" charset="0"/>
                      </a:endParaRPr>
                    </a:p>
                  </a:txBody>
                  <a:tcPr marL="65840" marR="65840" marT="65840" marB="6584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26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Member of International Scientific Co</a:t>
                      </a:r>
                      <a:r>
                        <a:rPr lang="ro-RO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m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mittee</a:t>
                      </a:r>
                      <a:endParaRPr lang="en-US" sz="1100" dirty="0">
                        <a:latin typeface="Aptos" panose="020B0004020202020204" pitchFamily="34" charset="0"/>
                      </a:endParaRPr>
                    </a:p>
                  </a:txBody>
                  <a:tcPr marL="65840" marR="65840" marT="65840" marB="658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IIOT International Scientific Olympiad Com</a:t>
                      </a:r>
                      <a:r>
                        <a:rPr lang="ro-RO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m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ittee</a:t>
                      </a: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, Croatia</a:t>
                      </a:r>
                      <a:endParaRPr lang="en-US" sz="1100" dirty="0">
                        <a:latin typeface="Aptos" panose="020B0004020202020204" pitchFamily="34" charset="0"/>
                      </a:endParaRPr>
                    </a:p>
                  </a:txBody>
                  <a:tcPr marL="65840" marR="65840" marT="65840" marB="6584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6421">
                <a:tc>
                  <a:txBody>
                    <a:bodyPr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2. 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65840" marR="65840" marT="65840" marB="6584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Ema Cerchez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65840" marR="65840" marT="65840" marB="6584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teacher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65840" marR="65840" marT="65840" marB="6584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“Emil Racoviță” National College lași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65840" marR="65840" marT="65840" marB="658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2115">
                <a:tc>
                  <a:txBody>
                    <a:bodyPr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3. 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65840" marR="65840" marT="65840" marB="6584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Paul Diac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65840" marR="65840" marT="65840" marB="6584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professor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65840" marR="65840" marT="65840" marB="6584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“Alexandru Ioan Cuza” University 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lași</a:t>
                      </a: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, Faculty of Computer Science</a:t>
                      </a:r>
                      <a:endParaRPr lang="en-US" sz="1100" dirty="0">
                        <a:latin typeface="Aptos" panose="020B0004020202020204" pitchFamily="34" charset="0"/>
                      </a:endParaRPr>
                    </a:p>
                  </a:txBody>
                  <a:tcPr marL="65840" marR="65840" marT="65840" marB="658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2502">
                <a:tc>
                  <a:txBody>
                    <a:bodyPr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4. 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65840" marR="65840" marT="65840" marB="6584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Marinel Șerban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65840" marR="65840" marT="65840" marB="6584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teacher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65840" marR="65840" marT="65840" marB="6584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“Emil Racoviță” National College lași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65840" marR="65840" marT="65840" marB="658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6421">
                <a:tc>
                  <a:txBody>
                    <a:bodyPr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5. 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65840" marR="65840" marT="65840" marB="6584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Szabo Zoltan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65840" marR="65840" marT="65840" marB="6584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teacher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65840" marR="65840" marT="65840" marB="6584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Mureș County School Inspectorate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65840" marR="65840" marT="65840" marB="658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52115">
                <a:tc>
                  <a:txBody>
                    <a:bodyPr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6. 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65840" marR="65840" marT="65840" marB="6584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Gheorghe Manolache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65840" marR="65840" marT="65840" marB="6584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teacher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65840" marR="65840" marT="65840" marB="6584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National College of Computer Science Piatra-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Neamț</a:t>
                      </a:r>
                      <a:endParaRPr lang="en-US" sz="1100" dirty="0">
                        <a:latin typeface="Aptos" panose="020B0004020202020204" pitchFamily="34" charset="0"/>
                      </a:endParaRPr>
                    </a:p>
                  </a:txBody>
                  <a:tcPr marL="65840" marR="65840" marT="65840" marB="658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52115">
                <a:tc>
                  <a:txBody>
                    <a:bodyPr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7. 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65840" marR="65840" marT="65840" marB="6584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Tiberiu Cozma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65840" marR="65840" marT="65840" marB="6584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student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65840" marR="65840" marT="65840" marB="6584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“Alexandru Ioan Cuza” University 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lași</a:t>
                      </a: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, Faculty of Computer Science</a:t>
                      </a:r>
                      <a:endParaRPr lang="en-US" sz="1100" dirty="0">
                        <a:latin typeface="Aptos" panose="020B0004020202020204" pitchFamily="34" charset="0"/>
                      </a:endParaRPr>
                    </a:p>
                  </a:txBody>
                  <a:tcPr marL="65840" marR="65840" marT="65840" marB="6584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" name="Group 3"/>
          <p:cNvGrpSpPr/>
          <p:nvPr/>
        </p:nvGrpSpPr>
        <p:grpSpPr>
          <a:xfrm>
            <a:off x="1220581" y="714127"/>
            <a:ext cx="4845101" cy="5237998"/>
            <a:chOff x="0" y="0"/>
            <a:chExt cx="6460134" cy="69839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460109" cy="6983984"/>
            </a:xfrm>
            <a:custGeom>
              <a:avLst/>
              <a:gdLst/>
              <a:ahLst/>
              <a:cxnLst/>
              <a:rect l="l" t="t" r="r" b="b"/>
              <a:pathLst>
                <a:path w="6460109" h="6983984">
                  <a:moveTo>
                    <a:pt x="0" y="0"/>
                  </a:moveTo>
                  <a:lnTo>
                    <a:pt x="6460109" y="0"/>
                  </a:lnTo>
                  <a:lnTo>
                    <a:pt x="6460109" y="6983984"/>
                  </a:lnTo>
                  <a:lnTo>
                    <a:pt x="0" y="69839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8445" r="-167" b="-18265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594665" y="2901105"/>
            <a:ext cx="8639680" cy="1555756"/>
            <a:chOff x="0" y="0"/>
            <a:chExt cx="11519573" cy="207434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519535" cy="2074291"/>
            </a:xfrm>
            <a:custGeom>
              <a:avLst/>
              <a:gdLst/>
              <a:ahLst/>
              <a:cxnLst/>
              <a:rect l="l" t="t" r="r" b="b"/>
              <a:pathLst>
                <a:path w="11519535" h="2074291">
                  <a:moveTo>
                    <a:pt x="0" y="345694"/>
                  </a:moveTo>
                  <a:cubicBezTo>
                    <a:pt x="0" y="154813"/>
                    <a:pt x="154813" y="0"/>
                    <a:pt x="345694" y="0"/>
                  </a:cubicBezTo>
                  <a:lnTo>
                    <a:pt x="11173841" y="0"/>
                  </a:lnTo>
                  <a:cubicBezTo>
                    <a:pt x="11364723" y="0"/>
                    <a:pt x="11519535" y="154813"/>
                    <a:pt x="11519535" y="345694"/>
                  </a:cubicBezTo>
                  <a:lnTo>
                    <a:pt x="11519535" y="1728597"/>
                  </a:lnTo>
                  <a:cubicBezTo>
                    <a:pt x="11519535" y="1919478"/>
                    <a:pt x="11364723" y="2074291"/>
                    <a:pt x="11173841" y="2074291"/>
                  </a:cubicBezTo>
                  <a:lnTo>
                    <a:pt x="345694" y="2074291"/>
                  </a:lnTo>
                  <a:cubicBezTo>
                    <a:pt x="154813" y="2074291"/>
                    <a:pt x="0" y="1919605"/>
                    <a:pt x="0" y="1728597"/>
                  </a:cubicBezTo>
                  <a:close/>
                </a:path>
              </a:pathLst>
            </a:custGeom>
            <a:solidFill>
              <a:srgbClr val="156082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748522" y="2980411"/>
            <a:ext cx="8481060" cy="1397127"/>
            <a:chOff x="0" y="0"/>
            <a:chExt cx="11308080" cy="186283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308078" cy="1862838"/>
            </a:xfrm>
            <a:custGeom>
              <a:avLst/>
              <a:gdLst/>
              <a:ahLst/>
              <a:cxnLst/>
              <a:rect l="l" t="t" r="r" b="b"/>
              <a:pathLst>
                <a:path w="11308078" h="1862838">
                  <a:moveTo>
                    <a:pt x="0" y="0"/>
                  </a:moveTo>
                  <a:lnTo>
                    <a:pt x="11308078" y="0"/>
                  </a:lnTo>
                  <a:lnTo>
                    <a:pt x="11308078" y="1862838"/>
                  </a:lnTo>
                  <a:lnTo>
                    <a:pt x="0" y="1862838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68281" b="-68280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11308080" cy="186283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040"/>
                </a:lnSpc>
              </a:pPr>
              <a:r>
                <a:rPr lang="en-US" sz="420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Ammar Alnahhas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613715" y="4713656"/>
            <a:ext cx="8639680" cy="2476938"/>
            <a:chOff x="0" y="0"/>
            <a:chExt cx="11519573" cy="330258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519536" cy="3302508"/>
            </a:xfrm>
            <a:custGeom>
              <a:avLst/>
              <a:gdLst/>
              <a:ahLst/>
              <a:cxnLst/>
              <a:rect l="l" t="t" r="r" b="b"/>
              <a:pathLst>
                <a:path w="11519536" h="3302508">
                  <a:moveTo>
                    <a:pt x="0" y="550418"/>
                  </a:moveTo>
                  <a:cubicBezTo>
                    <a:pt x="0" y="246380"/>
                    <a:pt x="246380" y="0"/>
                    <a:pt x="550418" y="0"/>
                  </a:cubicBezTo>
                  <a:lnTo>
                    <a:pt x="10969117" y="0"/>
                  </a:lnTo>
                  <a:cubicBezTo>
                    <a:pt x="11273155" y="0"/>
                    <a:pt x="11519536" y="246380"/>
                    <a:pt x="11519536" y="550418"/>
                  </a:cubicBezTo>
                  <a:lnTo>
                    <a:pt x="11519536" y="2752090"/>
                  </a:lnTo>
                  <a:cubicBezTo>
                    <a:pt x="11519536" y="3056128"/>
                    <a:pt x="11273155" y="3302508"/>
                    <a:pt x="10969117" y="3302508"/>
                  </a:cubicBezTo>
                  <a:lnTo>
                    <a:pt x="550418" y="3302508"/>
                  </a:lnTo>
                  <a:cubicBezTo>
                    <a:pt x="246380" y="3302635"/>
                    <a:pt x="0" y="3056128"/>
                    <a:pt x="0" y="2752090"/>
                  </a:cubicBezTo>
                  <a:close/>
                </a:path>
              </a:pathLst>
            </a:custGeom>
            <a:solidFill>
              <a:srgbClr val="156082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8599427" y="4870113"/>
            <a:ext cx="8481059" cy="1934708"/>
            <a:chOff x="0" y="0"/>
            <a:chExt cx="11308079" cy="257961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308078" cy="2579607"/>
            </a:xfrm>
            <a:custGeom>
              <a:avLst/>
              <a:gdLst/>
              <a:ahLst/>
              <a:cxnLst/>
              <a:rect l="l" t="t" r="r" b="b"/>
              <a:pathLst>
                <a:path w="11308078" h="2579607">
                  <a:moveTo>
                    <a:pt x="0" y="0"/>
                  </a:moveTo>
                  <a:lnTo>
                    <a:pt x="11308078" y="0"/>
                  </a:lnTo>
                  <a:lnTo>
                    <a:pt x="11308078" y="2579607"/>
                  </a:lnTo>
                  <a:lnTo>
                    <a:pt x="0" y="2579607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35415" b="-35415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98792" y="0"/>
              <a:ext cx="11109287" cy="257961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040"/>
                </a:lnSpc>
              </a:pPr>
              <a:r>
                <a:rPr lang="en-US" sz="4200" dirty="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School/Organization: </a:t>
              </a:r>
            </a:p>
            <a:p>
              <a:pPr algn="l">
                <a:lnSpc>
                  <a:spcPts val="5040"/>
                </a:lnSpc>
              </a:pPr>
              <a:r>
                <a:rPr lang="en-US" sz="4200" dirty="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Destination and Creativity Agency 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594665" y="7447397"/>
            <a:ext cx="8639680" cy="1555756"/>
            <a:chOff x="0" y="0"/>
            <a:chExt cx="11519573" cy="2074342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519535" cy="2074291"/>
            </a:xfrm>
            <a:custGeom>
              <a:avLst/>
              <a:gdLst/>
              <a:ahLst/>
              <a:cxnLst/>
              <a:rect l="l" t="t" r="r" b="b"/>
              <a:pathLst>
                <a:path w="11519535" h="2074291">
                  <a:moveTo>
                    <a:pt x="0" y="345694"/>
                  </a:moveTo>
                  <a:cubicBezTo>
                    <a:pt x="0" y="154813"/>
                    <a:pt x="154813" y="0"/>
                    <a:pt x="345694" y="0"/>
                  </a:cubicBezTo>
                  <a:lnTo>
                    <a:pt x="11173841" y="0"/>
                  </a:lnTo>
                  <a:cubicBezTo>
                    <a:pt x="11364723" y="0"/>
                    <a:pt x="11519535" y="154813"/>
                    <a:pt x="11519535" y="345694"/>
                  </a:cubicBezTo>
                  <a:lnTo>
                    <a:pt x="11519535" y="1728597"/>
                  </a:lnTo>
                  <a:cubicBezTo>
                    <a:pt x="11519535" y="1919478"/>
                    <a:pt x="11364723" y="2074291"/>
                    <a:pt x="11173841" y="2074291"/>
                  </a:cubicBezTo>
                  <a:lnTo>
                    <a:pt x="345694" y="2074291"/>
                  </a:lnTo>
                  <a:cubicBezTo>
                    <a:pt x="154813" y="2074291"/>
                    <a:pt x="0" y="1919605"/>
                    <a:pt x="0" y="1728597"/>
                  </a:cubicBezTo>
                  <a:close/>
                </a:path>
              </a:pathLst>
            </a:custGeom>
            <a:solidFill>
              <a:srgbClr val="156082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748522" y="7526703"/>
            <a:ext cx="8481060" cy="1397127"/>
            <a:chOff x="0" y="0"/>
            <a:chExt cx="11308080" cy="1862836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308078" cy="1862838"/>
            </a:xfrm>
            <a:custGeom>
              <a:avLst/>
              <a:gdLst/>
              <a:ahLst/>
              <a:cxnLst/>
              <a:rect l="l" t="t" r="r" b="b"/>
              <a:pathLst>
                <a:path w="11308078" h="1862838">
                  <a:moveTo>
                    <a:pt x="0" y="0"/>
                  </a:moveTo>
                  <a:lnTo>
                    <a:pt x="11308078" y="0"/>
                  </a:lnTo>
                  <a:lnTo>
                    <a:pt x="11308078" y="1862838"/>
                  </a:lnTo>
                  <a:lnTo>
                    <a:pt x="0" y="1862838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68281" b="-68280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0"/>
              <a:ext cx="11308080" cy="186283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040"/>
                </a:lnSpc>
              </a:pPr>
              <a:r>
                <a:rPr lang="en-US" sz="4200" dirty="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National representative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37228" y="6392799"/>
            <a:ext cx="5611806" cy="2970000"/>
            <a:chOff x="0" y="0"/>
            <a:chExt cx="7482408" cy="3960000"/>
          </a:xfrm>
        </p:grpSpPr>
        <p:sp>
          <p:nvSpPr>
            <p:cNvPr id="21" name="Freeform 21" descr="Drapelul Siriei - Wikipedia"/>
            <p:cNvSpPr/>
            <p:nvPr/>
          </p:nvSpPr>
          <p:spPr>
            <a:xfrm>
              <a:off x="0" y="0"/>
              <a:ext cx="7482459" cy="3959987"/>
            </a:xfrm>
            <a:custGeom>
              <a:avLst/>
              <a:gdLst/>
              <a:ahLst/>
              <a:cxnLst/>
              <a:rect l="l" t="t" r="r" b="b"/>
              <a:pathLst>
                <a:path w="7482459" h="3959987">
                  <a:moveTo>
                    <a:pt x="0" y="0"/>
                  </a:moveTo>
                  <a:lnTo>
                    <a:pt x="7482459" y="0"/>
                  </a:lnTo>
                  <a:lnTo>
                    <a:pt x="7482459" y="3959987"/>
                  </a:lnTo>
                  <a:lnTo>
                    <a:pt x="0" y="3959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13032" b="-13032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654414" y="877824"/>
            <a:ext cx="9884283" cy="2249424"/>
            <a:chOff x="0" y="0"/>
            <a:chExt cx="13179044" cy="299923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3179050" cy="2999232"/>
            </a:xfrm>
            <a:custGeom>
              <a:avLst/>
              <a:gdLst/>
              <a:ahLst/>
              <a:cxnLst/>
              <a:rect l="l" t="t" r="r" b="b"/>
              <a:pathLst>
                <a:path w="13179050" h="2999232">
                  <a:moveTo>
                    <a:pt x="0" y="0"/>
                  </a:moveTo>
                  <a:lnTo>
                    <a:pt x="13179050" y="0"/>
                  </a:lnTo>
                  <a:lnTo>
                    <a:pt x="13179050" y="2999232"/>
                  </a:lnTo>
                  <a:lnTo>
                    <a:pt x="0" y="2999232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35619" b="-35619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85725"/>
              <a:ext cx="13179044" cy="291350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8100"/>
                </a:lnSpc>
              </a:pPr>
              <a:r>
                <a:rPr lang="en-US" sz="7500" b="1" dirty="0">
                  <a:solidFill>
                    <a:srgbClr val="000000"/>
                  </a:solidFill>
                  <a:latin typeface="Aptos Bold"/>
                  <a:ea typeface="Aptos Bold"/>
                  <a:cs typeface="Aptos Bold"/>
                  <a:sym typeface="Aptos Bold"/>
                </a:rPr>
                <a:t>COMMITTEE MEMBERS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" name="Group 3"/>
          <p:cNvGrpSpPr/>
          <p:nvPr/>
        </p:nvGrpSpPr>
        <p:grpSpPr>
          <a:xfrm>
            <a:off x="8565166" y="3622148"/>
            <a:ext cx="8565137" cy="1555756"/>
            <a:chOff x="0" y="0"/>
            <a:chExt cx="11420183" cy="207434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420094" cy="2074291"/>
            </a:xfrm>
            <a:custGeom>
              <a:avLst/>
              <a:gdLst/>
              <a:ahLst/>
              <a:cxnLst/>
              <a:rect l="l" t="t" r="r" b="b"/>
              <a:pathLst>
                <a:path w="11420094" h="2074291">
                  <a:moveTo>
                    <a:pt x="0" y="345694"/>
                  </a:moveTo>
                  <a:cubicBezTo>
                    <a:pt x="0" y="154813"/>
                    <a:pt x="154813" y="0"/>
                    <a:pt x="345694" y="0"/>
                  </a:cubicBezTo>
                  <a:lnTo>
                    <a:pt x="11074400" y="0"/>
                  </a:lnTo>
                  <a:cubicBezTo>
                    <a:pt x="11265281" y="0"/>
                    <a:pt x="11420094" y="154813"/>
                    <a:pt x="11420094" y="345694"/>
                  </a:cubicBezTo>
                  <a:lnTo>
                    <a:pt x="11420094" y="1728597"/>
                  </a:lnTo>
                  <a:cubicBezTo>
                    <a:pt x="11420094" y="1919478"/>
                    <a:pt x="11265281" y="2074291"/>
                    <a:pt x="11074400" y="2074291"/>
                  </a:cubicBezTo>
                  <a:lnTo>
                    <a:pt x="345694" y="2074291"/>
                  </a:lnTo>
                  <a:cubicBezTo>
                    <a:pt x="154813" y="2074291"/>
                    <a:pt x="0" y="1919605"/>
                    <a:pt x="0" y="1728597"/>
                  </a:cubicBezTo>
                  <a:close/>
                </a:path>
              </a:pathLst>
            </a:custGeom>
            <a:solidFill>
              <a:srgbClr val="156082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644480" y="3701463"/>
            <a:ext cx="8481060" cy="1397129"/>
            <a:chOff x="0" y="0"/>
            <a:chExt cx="11308080" cy="18628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308078" cy="1862838"/>
            </a:xfrm>
            <a:custGeom>
              <a:avLst/>
              <a:gdLst/>
              <a:ahLst/>
              <a:cxnLst/>
              <a:rect l="l" t="t" r="r" b="b"/>
              <a:pathLst>
                <a:path w="11308078" h="1862838">
                  <a:moveTo>
                    <a:pt x="0" y="0"/>
                  </a:moveTo>
                  <a:lnTo>
                    <a:pt x="11308078" y="0"/>
                  </a:lnTo>
                  <a:lnTo>
                    <a:pt x="11308078" y="1862838"/>
                  </a:lnTo>
                  <a:lnTo>
                    <a:pt x="0" y="186283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68281" b="-68280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666027" y="0"/>
              <a:ext cx="10642053" cy="186283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040"/>
                </a:lnSpc>
              </a:pPr>
              <a:r>
                <a:rPr lang="en-US" sz="4200" dirty="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Bernard </a:t>
              </a:r>
              <a:r>
                <a:rPr lang="en-US" sz="4200" dirty="0" err="1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Ibrahimcha</a:t>
              </a:r>
              <a:endParaRPr lang="en-US" sz="4200" dirty="0">
                <a:solidFill>
                  <a:srgbClr val="FFFFFF"/>
                </a:solidFill>
                <a:latin typeface="Aptos"/>
                <a:ea typeface="Aptos"/>
                <a:cs typeface="Aptos"/>
                <a:sym typeface="Apto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565166" y="5434708"/>
            <a:ext cx="8639680" cy="2057200"/>
            <a:chOff x="0" y="0"/>
            <a:chExt cx="11519573" cy="274293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519662" cy="2742946"/>
            </a:xfrm>
            <a:custGeom>
              <a:avLst/>
              <a:gdLst/>
              <a:ahLst/>
              <a:cxnLst/>
              <a:rect l="l" t="t" r="r" b="b"/>
              <a:pathLst>
                <a:path w="11519662" h="2742946">
                  <a:moveTo>
                    <a:pt x="0" y="457200"/>
                  </a:moveTo>
                  <a:cubicBezTo>
                    <a:pt x="0" y="204724"/>
                    <a:pt x="204724" y="0"/>
                    <a:pt x="457200" y="0"/>
                  </a:cubicBezTo>
                  <a:lnTo>
                    <a:pt x="11062462" y="0"/>
                  </a:lnTo>
                  <a:cubicBezTo>
                    <a:pt x="11314938" y="0"/>
                    <a:pt x="11519662" y="204724"/>
                    <a:pt x="11519662" y="457200"/>
                  </a:cubicBezTo>
                  <a:lnTo>
                    <a:pt x="11519662" y="2285746"/>
                  </a:lnTo>
                  <a:cubicBezTo>
                    <a:pt x="11519662" y="2538222"/>
                    <a:pt x="11314938" y="2742946"/>
                    <a:pt x="11062462" y="2742946"/>
                  </a:cubicBezTo>
                  <a:lnTo>
                    <a:pt x="457200" y="2742946"/>
                  </a:lnTo>
                  <a:cubicBezTo>
                    <a:pt x="204724" y="2742946"/>
                    <a:pt x="0" y="2538222"/>
                    <a:pt x="0" y="2285746"/>
                  </a:cubicBezTo>
                  <a:close/>
                </a:path>
              </a:pathLst>
            </a:custGeom>
            <a:solidFill>
              <a:srgbClr val="156082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644480" y="5605910"/>
            <a:ext cx="8481060" cy="1757725"/>
            <a:chOff x="0" y="0"/>
            <a:chExt cx="11308080" cy="234363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308078" cy="2343635"/>
            </a:xfrm>
            <a:custGeom>
              <a:avLst/>
              <a:gdLst/>
              <a:ahLst/>
              <a:cxnLst/>
              <a:rect l="l" t="t" r="r" b="b"/>
              <a:pathLst>
                <a:path w="11308078" h="2343635">
                  <a:moveTo>
                    <a:pt x="0" y="0"/>
                  </a:moveTo>
                  <a:lnTo>
                    <a:pt x="11308078" y="0"/>
                  </a:lnTo>
                  <a:lnTo>
                    <a:pt x="11308078" y="2343635"/>
                  </a:lnTo>
                  <a:lnTo>
                    <a:pt x="0" y="2343635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4015" b="-44015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518629" y="0"/>
              <a:ext cx="10789451" cy="234363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040"/>
                </a:lnSpc>
              </a:pPr>
              <a:r>
                <a:rPr lang="en-US" sz="4200" dirty="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School/Organization:</a:t>
              </a:r>
            </a:p>
            <a:p>
              <a:pPr algn="l">
                <a:lnSpc>
                  <a:spcPts val="5040"/>
                </a:lnSpc>
              </a:pPr>
              <a:r>
                <a:rPr lang="en-US" sz="4200" dirty="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Noon E</a:t>
              </a:r>
              <a:r>
                <a:rPr lang="ro-RO" sz="4200" dirty="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.</a:t>
              </a:r>
              <a:r>
                <a:rPr lang="en-US" sz="4200" dirty="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 Commerce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565166" y="7607703"/>
            <a:ext cx="8639680" cy="1555756"/>
            <a:chOff x="0" y="0"/>
            <a:chExt cx="11519573" cy="207434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519535" cy="2074291"/>
            </a:xfrm>
            <a:custGeom>
              <a:avLst/>
              <a:gdLst/>
              <a:ahLst/>
              <a:cxnLst/>
              <a:rect l="l" t="t" r="r" b="b"/>
              <a:pathLst>
                <a:path w="11519535" h="2074291">
                  <a:moveTo>
                    <a:pt x="0" y="345694"/>
                  </a:moveTo>
                  <a:cubicBezTo>
                    <a:pt x="0" y="154813"/>
                    <a:pt x="154813" y="0"/>
                    <a:pt x="345694" y="0"/>
                  </a:cubicBezTo>
                  <a:lnTo>
                    <a:pt x="11173841" y="0"/>
                  </a:lnTo>
                  <a:cubicBezTo>
                    <a:pt x="11364723" y="0"/>
                    <a:pt x="11519535" y="154813"/>
                    <a:pt x="11519535" y="345694"/>
                  </a:cubicBezTo>
                  <a:lnTo>
                    <a:pt x="11519535" y="1728597"/>
                  </a:lnTo>
                  <a:cubicBezTo>
                    <a:pt x="11519535" y="1919478"/>
                    <a:pt x="11364723" y="2074291"/>
                    <a:pt x="11173841" y="2074291"/>
                  </a:cubicBezTo>
                  <a:lnTo>
                    <a:pt x="345694" y="2074291"/>
                  </a:lnTo>
                  <a:cubicBezTo>
                    <a:pt x="154813" y="2074291"/>
                    <a:pt x="0" y="1919605"/>
                    <a:pt x="0" y="1728597"/>
                  </a:cubicBezTo>
                  <a:close/>
                </a:path>
              </a:pathLst>
            </a:custGeom>
            <a:solidFill>
              <a:srgbClr val="156082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644480" y="7690704"/>
            <a:ext cx="8481060" cy="1397129"/>
            <a:chOff x="0" y="0"/>
            <a:chExt cx="11308080" cy="186283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308078" cy="1862838"/>
            </a:xfrm>
            <a:custGeom>
              <a:avLst/>
              <a:gdLst/>
              <a:ahLst/>
              <a:cxnLst/>
              <a:rect l="l" t="t" r="r" b="b"/>
              <a:pathLst>
                <a:path w="11308078" h="1862838">
                  <a:moveTo>
                    <a:pt x="0" y="0"/>
                  </a:moveTo>
                  <a:lnTo>
                    <a:pt x="11308078" y="0"/>
                  </a:lnTo>
                  <a:lnTo>
                    <a:pt x="11308078" y="1862838"/>
                  </a:lnTo>
                  <a:lnTo>
                    <a:pt x="0" y="186283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68281" b="-68280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518629" y="0"/>
              <a:ext cx="10789451" cy="186283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040"/>
                </a:lnSpc>
              </a:pPr>
              <a:r>
                <a:rPr lang="en-US" sz="4200" dirty="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Scientific coordinator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536192" y="6392799"/>
            <a:ext cx="5000434" cy="2970000"/>
            <a:chOff x="0" y="0"/>
            <a:chExt cx="6667246" cy="3960000"/>
          </a:xfrm>
        </p:grpSpPr>
        <p:sp>
          <p:nvSpPr>
            <p:cNvPr id="19" name="Freeform 19" descr="Drapelul Siriei - Wikipedia"/>
            <p:cNvSpPr/>
            <p:nvPr/>
          </p:nvSpPr>
          <p:spPr>
            <a:xfrm>
              <a:off x="0" y="0"/>
              <a:ext cx="6667246" cy="3959987"/>
            </a:xfrm>
            <a:custGeom>
              <a:avLst/>
              <a:gdLst/>
              <a:ahLst/>
              <a:cxnLst/>
              <a:rect l="l" t="t" r="r" b="b"/>
              <a:pathLst>
                <a:path w="6667246" h="3959987">
                  <a:moveTo>
                    <a:pt x="0" y="0"/>
                  </a:moveTo>
                  <a:lnTo>
                    <a:pt x="6667246" y="0"/>
                  </a:lnTo>
                  <a:lnTo>
                    <a:pt x="6667246" y="3959987"/>
                  </a:lnTo>
                  <a:lnTo>
                    <a:pt x="0" y="3959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6165" b="-6165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004498" y="726948"/>
            <a:ext cx="4063813" cy="5237998"/>
            <a:chOff x="0" y="0"/>
            <a:chExt cx="5418417" cy="698399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418455" cy="6983984"/>
            </a:xfrm>
            <a:custGeom>
              <a:avLst/>
              <a:gdLst/>
              <a:ahLst/>
              <a:cxnLst/>
              <a:rect l="l" t="t" r="r" b="b"/>
              <a:pathLst>
                <a:path w="5418455" h="6983984">
                  <a:moveTo>
                    <a:pt x="0" y="0"/>
                  </a:moveTo>
                  <a:lnTo>
                    <a:pt x="5418455" y="0"/>
                  </a:lnTo>
                  <a:lnTo>
                    <a:pt x="5418455" y="6983984"/>
                  </a:lnTo>
                  <a:lnTo>
                    <a:pt x="0" y="69839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654414" y="877824"/>
            <a:ext cx="9884283" cy="2249424"/>
            <a:chOff x="0" y="0"/>
            <a:chExt cx="13179044" cy="299923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3179050" cy="2999232"/>
            </a:xfrm>
            <a:custGeom>
              <a:avLst/>
              <a:gdLst/>
              <a:ahLst/>
              <a:cxnLst/>
              <a:rect l="l" t="t" r="r" b="b"/>
              <a:pathLst>
                <a:path w="13179050" h="2999232">
                  <a:moveTo>
                    <a:pt x="0" y="0"/>
                  </a:moveTo>
                  <a:lnTo>
                    <a:pt x="13179050" y="0"/>
                  </a:lnTo>
                  <a:lnTo>
                    <a:pt x="13179050" y="2999232"/>
                  </a:lnTo>
                  <a:lnTo>
                    <a:pt x="0" y="299923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35619" b="-35619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85725"/>
              <a:ext cx="13179044" cy="291350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8100"/>
                </a:lnSpc>
              </a:pPr>
              <a:r>
                <a:rPr lang="en-US" sz="7500" b="1" dirty="0">
                  <a:solidFill>
                    <a:srgbClr val="000000"/>
                  </a:solidFill>
                  <a:latin typeface="Aptos Bold"/>
                  <a:ea typeface="Aptos Bold"/>
                  <a:cs typeface="Aptos Bold"/>
                  <a:sym typeface="Aptos Bold"/>
                </a:rPr>
                <a:t>COMMITTEE MEMBERS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" name="Group 3"/>
          <p:cNvGrpSpPr/>
          <p:nvPr/>
        </p:nvGrpSpPr>
        <p:grpSpPr>
          <a:xfrm>
            <a:off x="1536192" y="877824"/>
            <a:ext cx="10881951" cy="2249424"/>
            <a:chOff x="0" y="0"/>
            <a:chExt cx="14509267" cy="29992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509266" cy="2999232"/>
            </a:xfrm>
            <a:custGeom>
              <a:avLst/>
              <a:gdLst/>
              <a:ahLst/>
              <a:cxnLst/>
              <a:rect l="l" t="t" r="r" b="b"/>
              <a:pathLst>
                <a:path w="14509266" h="2999232">
                  <a:moveTo>
                    <a:pt x="0" y="0"/>
                  </a:moveTo>
                  <a:lnTo>
                    <a:pt x="14509266" y="0"/>
                  </a:lnTo>
                  <a:lnTo>
                    <a:pt x="14509266" y="2999232"/>
                  </a:lnTo>
                  <a:lnTo>
                    <a:pt x="0" y="299923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4262" b="-44262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6675"/>
              <a:ext cx="14509267" cy="293255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 b="1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SYRIA – THE GOOD TEAM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27632" y="2895971"/>
            <a:ext cx="12064489" cy="693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DISTINCTION AND CREATIVITY AGENCY (DCA)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830447" y="3841871"/>
            <a:ext cx="2929252" cy="3779996"/>
            <a:chOff x="0" y="0"/>
            <a:chExt cx="3905669" cy="503999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905631" cy="5039995"/>
            </a:xfrm>
            <a:custGeom>
              <a:avLst/>
              <a:gdLst/>
              <a:ahLst/>
              <a:cxnLst/>
              <a:rect l="l" t="t" r="r" b="b"/>
              <a:pathLst>
                <a:path w="3905631" h="5039995">
                  <a:moveTo>
                    <a:pt x="0" y="0"/>
                  </a:moveTo>
                  <a:lnTo>
                    <a:pt x="3905631" y="0"/>
                  </a:lnTo>
                  <a:lnTo>
                    <a:pt x="3905631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1662" r="-1" b="-1662"/>
              </a:stretch>
            </a:blip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94265" y="7876527"/>
            <a:ext cx="3401606" cy="1709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AMMAR ALNAHHAS </a:t>
            </a:r>
          </a:p>
          <a:p>
            <a:pPr algn="ctr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TEAM LEADER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4380121" y="3841871"/>
            <a:ext cx="2785548" cy="3779996"/>
            <a:chOff x="0" y="0"/>
            <a:chExt cx="3714064" cy="503999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14115" cy="5039995"/>
            </a:xfrm>
            <a:custGeom>
              <a:avLst/>
              <a:gdLst/>
              <a:ahLst/>
              <a:cxnLst/>
              <a:rect l="l" t="t" r="r" b="b"/>
              <a:pathLst>
                <a:path w="3714115" h="5039995">
                  <a:moveTo>
                    <a:pt x="0" y="0"/>
                  </a:moveTo>
                  <a:lnTo>
                    <a:pt x="3714115" y="0"/>
                  </a:lnTo>
                  <a:lnTo>
                    <a:pt x="3714115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7849" r="-17848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234646" y="7874375"/>
            <a:ext cx="3076518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IBRAHEM FOSTOK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7831426" y="3841871"/>
            <a:ext cx="2625147" cy="3779996"/>
            <a:chOff x="0" y="0"/>
            <a:chExt cx="3500196" cy="503999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500247" cy="5039995"/>
            </a:xfrm>
            <a:custGeom>
              <a:avLst/>
              <a:gdLst/>
              <a:ahLst/>
              <a:cxnLst/>
              <a:rect l="l" t="t" r="r" b="b"/>
              <a:pathLst>
                <a:path w="3500247" h="5039995">
                  <a:moveTo>
                    <a:pt x="0" y="0"/>
                  </a:moveTo>
                  <a:lnTo>
                    <a:pt x="3500247" y="0"/>
                  </a:lnTo>
                  <a:lnTo>
                    <a:pt x="3500247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3324" r="-23323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751321" y="7874375"/>
            <a:ext cx="2700747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FOAD HAWARI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4379871" y="3841871"/>
            <a:ext cx="2785548" cy="3779996"/>
            <a:chOff x="0" y="0"/>
            <a:chExt cx="3714064" cy="503999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714115" cy="5039995"/>
            </a:xfrm>
            <a:custGeom>
              <a:avLst/>
              <a:gdLst/>
              <a:ahLst/>
              <a:cxnLst/>
              <a:rect l="l" t="t" r="r" b="b"/>
              <a:pathLst>
                <a:path w="3714115" h="5039995">
                  <a:moveTo>
                    <a:pt x="0" y="0"/>
                  </a:moveTo>
                  <a:lnTo>
                    <a:pt x="3714115" y="0"/>
                  </a:lnTo>
                  <a:lnTo>
                    <a:pt x="3714115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7849" r="-17848"/>
              </a:stretch>
            </a:blip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4151624" y="7829740"/>
            <a:ext cx="3103645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ABDALRHMAN SFAR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1010710" y="7829740"/>
            <a:ext cx="2923670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HADI SULEIMAN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1187351" y="3841871"/>
            <a:ext cx="2485615" cy="3779996"/>
            <a:chOff x="0" y="0"/>
            <a:chExt cx="3314154" cy="503999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314192" cy="5039995"/>
            </a:xfrm>
            <a:custGeom>
              <a:avLst/>
              <a:gdLst/>
              <a:ahLst/>
              <a:cxnLst/>
              <a:rect l="l" t="t" r="r" b="b"/>
              <a:pathLst>
                <a:path w="3314192" h="5039995">
                  <a:moveTo>
                    <a:pt x="0" y="0"/>
                  </a:moveTo>
                  <a:lnTo>
                    <a:pt x="3314192" y="0"/>
                  </a:lnTo>
                  <a:lnTo>
                    <a:pt x="3314192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6032" t="-17948" r="-18492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332886" y="336004"/>
            <a:ext cx="2880000" cy="1889998"/>
            <a:chOff x="0" y="0"/>
            <a:chExt cx="3777043" cy="2519998"/>
          </a:xfrm>
        </p:grpSpPr>
        <p:sp>
          <p:nvSpPr>
            <p:cNvPr id="23" name="Freeform 23" descr="Drapelul Siriei - Wikipedia"/>
            <p:cNvSpPr/>
            <p:nvPr/>
          </p:nvSpPr>
          <p:spPr>
            <a:xfrm>
              <a:off x="0" y="0"/>
              <a:ext cx="3777107" cy="2520061"/>
            </a:xfrm>
            <a:custGeom>
              <a:avLst/>
              <a:gdLst/>
              <a:ahLst/>
              <a:cxnLst/>
              <a:rect l="l" t="t" r="r" b="b"/>
              <a:pathLst>
                <a:path w="3777107" h="2520061">
                  <a:moveTo>
                    <a:pt x="0" y="0"/>
                  </a:moveTo>
                  <a:lnTo>
                    <a:pt x="3777107" y="0"/>
                  </a:lnTo>
                  <a:lnTo>
                    <a:pt x="3777107" y="2520061"/>
                  </a:lnTo>
                  <a:lnTo>
                    <a:pt x="0" y="2520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r="1" b="2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4424327" y="2606945"/>
            <a:ext cx="2645188" cy="693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ON-LINE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0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40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4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46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5" grpId="0"/>
      <p:bldP spid="18" grpId="0"/>
      <p:bldP spid="19" grpId="0"/>
      <p:bldP spid="2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" name="Group 3"/>
          <p:cNvGrpSpPr/>
          <p:nvPr/>
        </p:nvGrpSpPr>
        <p:grpSpPr>
          <a:xfrm>
            <a:off x="811159" y="877824"/>
            <a:ext cx="12972402" cy="2249424"/>
            <a:chOff x="0" y="0"/>
            <a:chExt cx="17296536" cy="29992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296536" cy="2999232"/>
            </a:xfrm>
            <a:custGeom>
              <a:avLst/>
              <a:gdLst/>
              <a:ahLst/>
              <a:cxnLst/>
              <a:rect l="l" t="t" r="r" b="b"/>
              <a:pathLst>
                <a:path w="17296536" h="2999232">
                  <a:moveTo>
                    <a:pt x="0" y="0"/>
                  </a:moveTo>
                  <a:lnTo>
                    <a:pt x="17296536" y="0"/>
                  </a:lnTo>
                  <a:lnTo>
                    <a:pt x="17296536" y="2999232"/>
                  </a:lnTo>
                  <a:lnTo>
                    <a:pt x="0" y="299923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62369" b="-62369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6675"/>
              <a:ext cx="17296536" cy="293255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000" b="1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SYRIA – IAY MI AMOR, AY MI AMOR!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02599" y="2849804"/>
            <a:ext cx="11480730" cy="693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DISTINCTION AND CREATIVITY AGENCY (DCA)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94265" y="7966710"/>
            <a:ext cx="3401606" cy="1709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ABDULRAHMAN  AHDALI </a:t>
            </a:r>
          </a:p>
          <a:p>
            <a:pPr algn="ctr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TEAM LEADER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4403743" y="3831403"/>
            <a:ext cx="2785548" cy="3779996"/>
            <a:chOff x="0" y="0"/>
            <a:chExt cx="3714064" cy="503999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14115" cy="5039995"/>
            </a:xfrm>
            <a:custGeom>
              <a:avLst/>
              <a:gdLst/>
              <a:ahLst/>
              <a:cxnLst/>
              <a:rect l="l" t="t" r="r" b="b"/>
              <a:pathLst>
                <a:path w="3714115" h="5039995">
                  <a:moveTo>
                    <a:pt x="0" y="0"/>
                  </a:moveTo>
                  <a:lnTo>
                    <a:pt x="3714115" y="0"/>
                  </a:lnTo>
                  <a:lnTo>
                    <a:pt x="3714115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636" r="1" b="-636"/>
              </a:stretch>
            </a:blip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4292129" y="7918818"/>
            <a:ext cx="3076518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RAMZI ALLWLW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7831426" y="3841871"/>
            <a:ext cx="2625147" cy="3779996"/>
            <a:chOff x="0" y="0"/>
            <a:chExt cx="3500196" cy="503999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500247" cy="5039995"/>
            </a:xfrm>
            <a:custGeom>
              <a:avLst/>
              <a:gdLst/>
              <a:ahLst/>
              <a:cxnLst/>
              <a:rect l="l" t="t" r="r" b="b"/>
              <a:pathLst>
                <a:path w="3500247" h="5039995">
                  <a:moveTo>
                    <a:pt x="0" y="0"/>
                  </a:moveTo>
                  <a:lnTo>
                    <a:pt x="3500247" y="0"/>
                  </a:lnTo>
                  <a:lnTo>
                    <a:pt x="3500247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4288" r="1" b="-4289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7793631" y="7955604"/>
            <a:ext cx="2923670" cy="1709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MOHAMAD ADEEB OBEIDO 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4400664" y="3841871"/>
            <a:ext cx="2785548" cy="3779996"/>
            <a:chOff x="0" y="0"/>
            <a:chExt cx="3714064" cy="503999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714115" cy="5039995"/>
            </a:xfrm>
            <a:custGeom>
              <a:avLst/>
              <a:gdLst/>
              <a:ahLst/>
              <a:cxnLst/>
              <a:rect l="l" t="t" r="r" b="b"/>
              <a:pathLst>
                <a:path w="3714115" h="5039995">
                  <a:moveTo>
                    <a:pt x="0" y="0"/>
                  </a:moveTo>
                  <a:lnTo>
                    <a:pt x="3714115" y="0"/>
                  </a:lnTo>
                  <a:lnTo>
                    <a:pt x="3714115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3206" r="1" b="-3206"/>
              </a:stretch>
            </a:blip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4331599" y="7918818"/>
            <a:ext cx="2923670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MOHAMAD DIAA SROUJI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032731" y="7966710"/>
            <a:ext cx="2923670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M-ANAS HAJJAR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1076918" y="3831403"/>
            <a:ext cx="2485615" cy="3779996"/>
            <a:chOff x="0" y="0"/>
            <a:chExt cx="3314154" cy="503999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314192" cy="5039995"/>
            </a:xfrm>
            <a:custGeom>
              <a:avLst/>
              <a:gdLst/>
              <a:ahLst/>
              <a:cxnLst/>
              <a:rect l="l" t="t" r="r" b="b"/>
              <a:pathLst>
                <a:path w="3314192" h="5039995">
                  <a:moveTo>
                    <a:pt x="0" y="0"/>
                  </a:moveTo>
                  <a:lnTo>
                    <a:pt x="3314192" y="0"/>
                  </a:lnTo>
                  <a:lnTo>
                    <a:pt x="3314192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7847" r="-7846"/>
              </a:stretch>
            </a:blip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20" name="Group 20"/>
          <p:cNvGrpSpPr>
            <a:grpSpLocks/>
          </p:cNvGrpSpPr>
          <p:nvPr/>
        </p:nvGrpSpPr>
        <p:grpSpPr>
          <a:xfrm>
            <a:off x="14380120" y="420624"/>
            <a:ext cx="2880000" cy="1890000"/>
            <a:chOff x="0" y="0"/>
            <a:chExt cx="3777043" cy="2519998"/>
          </a:xfrm>
        </p:grpSpPr>
        <p:sp>
          <p:nvSpPr>
            <p:cNvPr id="21" name="Freeform 21" descr="Drapelul Siriei - Wikipedia"/>
            <p:cNvSpPr/>
            <p:nvPr/>
          </p:nvSpPr>
          <p:spPr>
            <a:xfrm>
              <a:off x="0" y="0"/>
              <a:ext cx="3777107" cy="2520061"/>
            </a:xfrm>
            <a:custGeom>
              <a:avLst/>
              <a:gdLst/>
              <a:ahLst/>
              <a:cxnLst/>
              <a:rect l="l" t="t" r="r" b="b"/>
              <a:pathLst>
                <a:path w="3777107" h="2520061">
                  <a:moveTo>
                    <a:pt x="0" y="0"/>
                  </a:moveTo>
                  <a:lnTo>
                    <a:pt x="3777107" y="0"/>
                  </a:lnTo>
                  <a:lnTo>
                    <a:pt x="3777107" y="2520061"/>
                  </a:lnTo>
                  <a:lnTo>
                    <a:pt x="0" y="2520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1" b="2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02294" y="3841871"/>
            <a:ext cx="2785548" cy="3779996"/>
            <a:chOff x="0" y="0"/>
            <a:chExt cx="3714064" cy="503999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714115" cy="5039995"/>
            </a:xfrm>
            <a:custGeom>
              <a:avLst/>
              <a:gdLst/>
              <a:ahLst/>
              <a:cxnLst/>
              <a:rect l="l" t="t" r="r" b="b"/>
              <a:pathLst>
                <a:path w="3714115" h="5039995">
                  <a:moveTo>
                    <a:pt x="0" y="0"/>
                  </a:moveTo>
                  <a:lnTo>
                    <a:pt x="3714115" y="0"/>
                  </a:lnTo>
                  <a:lnTo>
                    <a:pt x="3714115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13758" t="-11274" r="-11771" b="-5447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4452663" y="2724312"/>
            <a:ext cx="2645188" cy="693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ON-LINE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8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4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0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3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6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3" grpId="0"/>
      <p:bldP spid="16" grpId="0"/>
      <p:bldP spid="17" grpId="0"/>
      <p:bldP spid="2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" name="Group 3"/>
          <p:cNvGrpSpPr/>
          <p:nvPr/>
        </p:nvGrpSpPr>
        <p:grpSpPr>
          <a:xfrm>
            <a:off x="1373515" y="857726"/>
            <a:ext cx="14580108" cy="1326385"/>
            <a:chOff x="0" y="0"/>
            <a:chExt cx="19440144" cy="176851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440144" cy="1768512"/>
            </a:xfrm>
            <a:custGeom>
              <a:avLst/>
              <a:gdLst/>
              <a:ahLst/>
              <a:cxnLst/>
              <a:rect l="l" t="t" r="r" b="b"/>
              <a:pathLst>
                <a:path w="19440144" h="1768512">
                  <a:moveTo>
                    <a:pt x="0" y="0"/>
                  </a:moveTo>
                  <a:lnTo>
                    <a:pt x="19440144" y="0"/>
                  </a:lnTo>
                  <a:lnTo>
                    <a:pt x="19440144" y="1768512"/>
                  </a:lnTo>
                  <a:lnTo>
                    <a:pt x="0" y="176851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64186" b="-164186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6675"/>
              <a:ext cx="19440144" cy="170183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 b="1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COMMITTEE MEMBERS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258722" y="2796816"/>
            <a:ext cx="3770547" cy="4859998"/>
            <a:chOff x="0" y="0"/>
            <a:chExt cx="5027397" cy="647999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027422" cy="6480048"/>
            </a:xfrm>
            <a:custGeom>
              <a:avLst/>
              <a:gdLst/>
              <a:ahLst/>
              <a:cxnLst/>
              <a:rect l="l" t="t" r="r" b="b"/>
              <a:pathLst>
                <a:path w="5027422" h="6480048">
                  <a:moveTo>
                    <a:pt x="0" y="0"/>
                  </a:moveTo>
                  <a:lnTo>
                    <a:pt x="5027422" y="0"/>
                  </a:lnTo>
                  <a:lnTo>
                    <a:pt x="5027422" y="6480048"/>
                  </a:lnTo>
                  <a:lnTo>
                    <a:pt x="0" y="64800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4518" r="-14375"/>
              </a:stretch>
            </a:blipFill>
            <a:ln>
              <a:solidFill>
                <a:schemeClr val="tx1"/>
              </a:solidFill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736275" y="2796816"/>
            <a:ext cx="3498056" cy="4859998"/>
            <a:chOff x="0" y="0"/>
            <a:chExt cx="4664075" cy="647999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664075" cy="6480048"/>
            </a:xfrm>
            <a:custGeom>
              <a:avLst/>
              <a:gdLst/>
              <a:ahLst/>
              <a:cxnLst/>
              <a:rect l="l" t="t" r="r" b="b"/>
              <a:pathLst>
                <a:path w="4664075" h="6480048">
                  <a:moveTo>
                    <a:pt x="0" y="0"/>
                  </a:moveTo>
                  <a:lnTo>
                    <a:pt x="4664075" y="0"/>
                  </a:lnTo>
                  <a:lnTo>
                    <a:pt x="4664075" y="6480048"/>
                  </a:lnTo>
                  <a:lnTo>
                    <a:pt x="0" y="64800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22880" b="-22312"/>
              </a:stretch>
            </a:blipFill>
            <a:ln>
              <a:solidFill>
                <a:schemeClr val="tx1"/>
              </a:solidFill>
            </a:ln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849890" y="8315239"/>
            <a:ext cx="3852196" cy="601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ADAM KARPF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092196" y="8315239"/>
            <a:ext cx="3050705" cy="601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DYLAN KARPF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412424" y="487680"/>
            <a:ext cx="5458206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UNITED STATES OF AMERICA</a:t>
            </a:r>
          </a:p>
        </p:txBody>
      </p:sp>
      <p:pic>
        <p:nvPicPr>
          <p:cNvPr id="15" name="Imagine 25">
            <a:extLst>
              <a:ext uri="{FF2B5EF4-FFF2-40B4-BE49-F238E27FC236}">
                <a16:creationId xmlns:a16="http://schemas.microsoft.com/office/drawing/2014/main" id="{CFE0D44B-4011-712B-FAF6-B9ECC66A7115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3334" y="294110"/>
            <a:ext cx="2880000" cy="189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" name="Group 3"/>
          <p:cNvGrpSpPr/>
          <p:nvPr/>
        </p:nvGrpSpPr>
        <p:grpSpPr>
          <a:xfrm>
            <a:off x="8589901" y="3308643"/>
            <a:ext cx="8639680" cy="1555756"/>
            <a:chOff x="0" y="0"/>
            <a:chExt cx="11519573" cy="207434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519535" cy="2074291"/>
            </a:xfrm>
            <a:custGeom>
              <a:avLst/>
              <a:gdLst/>
              <a:ahLst/>
              <a:cxnLst/>
              <a:rect l="l" t="t" r="r" b="b"/>
              <a:pathLst>
                <a:path w="11519535" h="2074291">
                  <a:moveTo>
                    <a:pt x="0" y="345694"/>
                  </a:moveTo>
                  <a:cubicBezTo>
                    <a:pt x="0" y="154813"/>
                    <a:pt x="154813" y="0"/>
                    <a:pt x="345694" y="0"/>
                  </a:cubicBezTo>
                  <a:lnTo>
                    <a:pt x="11173841" y="0"/>
                  </a:lnTo>
                  <a:cubicBezTo>
                    <a:pt x="11364723" y="0"/>
                    <a:pt x="11519535" y="154813"/>
                    <a:pt x="11519535" y="345694"/>
                  </a:cubicBezTo>
                  <a:lnTo>
                    <a:pt x="11519535" y="1728597"/>
                  </a:lnTo>
                  <a:cubicBezTo>
                    <a:pt x="11519535" y="1919478"/>
                    <a:pt x="11364723" y="2074291"/>
                    <a:pt x="11173841" y="2074291"/>
                  </a:cubicBezTo>
                  <a:lnTo>
                    <a:pt x="345694" y="2074291"/>
                  </a:lnTo>
                  <a:cubicBezTo>
                    <a:pt x="154813" y="2074291"/>
                    <a:pt x="0" y="1919605"/>
                    <a:pt x="0" y="1728597"/>
                  </a:cubicBezTo>
                  <a:close/>
                </a:path>
              </a:pathLst>
            </a:custGeom>
            <a:solidFill>
              <a:srgbClr val="156082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599427" y="3431029"/>
            <a:ext cx="8481059" cy="1397129"/>
            <a:chOff x="0" y="0"/>
            <a:chExt cx="11308079" cy="186283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308078" cy="1862838"/>
            </a:xfrm>
            <a:custGeom>
              <a:avLst/>
              <a:gdLst/>
              <a:ahLst/>
              <a:cxnLst/>
              <a:rect l="l" t="t" r="r" b="b"/>
              <a:pathLst>
                <a:path w="11308078" h="1862838">
                  <a:moveTo>
                    <a:pt x="0" y="0"/>
                  </a:moveTo>
                  <a:lnTo>
                    <a:pt x="11308078" y="0"/>
                  </a:lnTo>
                  <a:lnTo>
                    <a:pt x="11308078" y="1862838"/>
                  </a:lnTo>
                  <a:lnTo>
                    <a:pt x="0" y="186283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68281" b="-68280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98792" y="0"/>
              <a:ext cx="11109287" cy="186283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040"/>
                </a:lnSpc>
              </a:pPr>
              <a:r>
                <a:rPr lang="en-US" sz="4200" dirty="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Adam Karpf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594665" y="5099075"/>
            <a:ext cx="8639680" cy="2632386"/>
            <a:chOff x="0" y="0"/>
            <a:chExt cx="11519573" cy="35098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519535" cy="3509772"/>
            </a:xfrm>
            <a:custGeom>
              <a:avLst/>
              <a:gdLst/>
              <a:ahLst/>
              <a:cxnLst/>
              <a:rect l="l" t="t" r="r" b="b"/>
              <a:pathLst>
                <a:path w="11519535" h="3509772">
                  <a:moveTo>
                    <a:pt x="0" y="584962"/>
                  </a:moveTo>
                  <a:cubicBezTo>
                    <a:pt x="0" y="261874"/>
                    <a:pt x="261874" y="0"/>
                    <a:pt x="584962" y="0"/>
                  </a:cubicBezTo>
                  <a:lnTo>
                    <a:pt x="10934573" y="0"/>
                  </a:lnTo>
                  <a:cubicBezTo>
                    <a:pt x="11257661" y="0"/>
                    <a:pt x="11519535" y="261874"/>
                    <a:pt x="11519535" y="584962"/>
                  </a:cubicBezTo>
                  <a:lnTo>
                    <a:pt x="11519535" y="2924810"/>
                  </a:lnTo>
                  <a:cubicBezTo>
                    <a:pt x="11519535" y="3247898"/>
                    <a:pt x="11257661" y="3509772"/>
                    <a:pt x="10934573" y="3509772"/>
                  </a:cubicBezTo>
                  <a:lnTo>
                    <a:pt x="584962" y="3509772"/>
                  </a:lnTo>
                  <a:cubicBezTo>
                    <a:pt x="261874" y="3509899"/>
                    <a:pt x="0" y="3247898"/>
                    <a:pt x="0" y="2924810"/>
                  </a:cubicBezTo>
                  <a:close/>
                </a:path>
              </a:pathLst>
            </a:custGeom>
            <a:solidFill>
              <a:srgbClr val="156082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748522" y="5280470"/>
            <a:ext cx="8481060" cy="2288667"/>
            <a:chOff x="0" y="0"/>
            <a:chExt cx="11308080" cy="305155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308078" cy="3051558"/>
            </a:xfrm>
            <a:custGeom>
              <a:avLst/>
              <a:gdLst/>
              <a:ahLst/>
              <a:cxnLst/>
              <a:rect l="l" t="t" r="r" b="b"/>
              <a:pathLst>
                <a:path w="11308078" h="3051558">
                  <a:moveTo>
                    <a:pt x="0" y="0"/>
                  </a:moveTo>
                  <a:lnTo>
                    <a:pt x="11308078" y="0"/>
                  </a:lnTo>
                  <a:lnTo>
                    <a:pt x="11308078" y="3051558"/>
                  </a:lnTo>
                  <a:lnTo>
                    <a:pt x="0" y="3051558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22205" b="-22205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11308080" cy="305155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040"/>
                </a:lnSpc>
              </a:pPr>
              <a:r>
                <a:rPr lang="en-US" sz="4200" dirty="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School/Organization:</a:t>
              </a:r>
            </a:p>
            <a:p>
              <a:pPr algn="l">
                <a:lnSpc>
                  <a:spcPts val="5040"/>
                </a:lnSpc>
              </a:pPr>
              <a:r>
                <a:rPr lang="en-US" sz="4200" dirty="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United States of America Informatics Olympiad in Teams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594665" y="7924381"/>
            <a:ext cx="8639680" cy="1555756"/>
            <a:chOff x="0" y="0"/>
            <a:chExt cx="11519573" cy="207434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519535" cy="2074291"/>
            </a:xfrm>
            <a:custGeom>
              <a:avLst/>
              <a:gdLst/>
              <a:ahLst/>
              <a:cxnLst/>
              <a:rect l="l" t="t" r="r" b="b"/>
              <a:pathLst>
                <a:path w="11519535" h="2074291">
                  <a:moveTo>
                    <a:pt x="0" y="345694"/>
                  </a:moveTo>
                  <a:cubicBezTo>
                    <a:pt x="0" y="154813"/>
                    <a:pt x="154813" y="0"/>
                    <a:pt x="345694" y="0"/>
                  </a:cubicBezTo>
                  <a:lnTo>
                    <a:pt x="11173841" y="0"/>
                  </a:lnTo>
                  <a:cubicBezTo>
                    <a:pt x="11364723" y="0"/>
                    <a:pt x="11519535" y="154813"/>
                    <a:pt x="11519535" y="345694"/>
                  </a:cubicBezTo>
                  <a:lnTo>
                    <a:pt x="11519535" y="1728597"/>
                  </a:lnTo>
                  <a:cubicBezTo>
                    <a:pt x="11519535" y="1919478"/>
                    <a:pt x="11364723" y="2074291"/>
                    <a:pt x="11173841" y="2074291"/>
                  </a:cubicBezTo>
                  <a:lnTo>
                    <a:pt x="345694" y="2074291"/>
                  </a:lnTo>
                  <a:cubicBezTo>
                    <a:pt x="154813" y="2074291"/>
                    <a:pt x="0" y="1919605"/>
                    <a:pt x="0" y="1728597"/>
                  </a:cubicBezTo>
                  <a:close/>
                </a:path>
              </a:pathLst>
            </a:custGeom>
            <a:solidFill>
              <a:srgbClr val="156082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673979" y="8133207"/>
            <a:ext cx="7556621" cy="1138095"/>
            <a:chOff x="0" y="0"/>
            <a:chExt cx="11308080" cy="151746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1308074" cy="1517460"/>
            </a:xfrm>
            <a:custGeom>
              <a:avLst/>
              <a:gdLst/>
              <a:ahLst/>
              <a:cxnLst/>
              <a:rect l="l" t="t" r="r" b="b"/>
              <a:pathLst>
                <a:path w="11308074" h="1517460">
                  <a:moveTo>
                    <a:pt x="0" y="0"/>
                  </a:moveTo>
                  <a:lnTo>
                    <a:pt x="11308074" y="0"/>
                  </a:lnTo>
                  <a:lnTo>
                    <a:pt x="11308074" y="1517460"/>
                  </a:lnTo>
                  <a:lnTo>
                    <a:pt x="0" y="1517460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95202" b="-95202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0"/>
              <a:ext cx="11308080" cy="151746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040"/>
                </a:lnSpc>
              </a:pPr>
              <a:r>
                <a:rPr lang="en-US" sz="420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Teacher of the leader school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984429" y="691991"/>
            <a:ext cx="4237968" cy="5237998"/>
            <a:chOff x="0" y="0"/>
            <a:chExt cx="5650624" cy="698399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650611" cy="6983984"/>
            </a:xfrm>
            <a:custGeom>
              <a:avLst/>
              <a:gdLst/>
              <a:ahLst/>
              <a:cxnLst/>
              <a:rect l="l" t="t" r="r" b="b"/>
              <a:pathLst>
                <a:path w="5650611" h="6983984">
                  <a:moveTo>
                    <a:pt x="0" y="0"/>
                  </a:moveTo>
                  <a:lnTo>
                    <a:pt x="5650611" y="0"/>
                  </a:lnTo>
                  <a:lnTo>
                    <a:pt x="5650611" y="6983984"/>
                  </a:lnTo>
                  <a:lnTo>
                    <a:pt x="0" y="69839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3473" r="-10124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654414" y="877824"/>
            <a:ext cx="9884283" cy="2249424"/>
            <a:chOff x="0" y="0"/>
            <a:chExt cx="13179044" cy="299923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3179050" cy="2999232"/>
            </a:xfrm>
            <a:custGeom>
              <a:avLst/>
              <a:gdLst/>
              <a:ahLst/>
              <a:cxnLst/>
              <a:rect l="l" t="t" r="r" b="b"/>
              <a:pathLst>
                <a:path w="13179050" h="2999232">
                  <a:moveTo>
                    <a:pt x="0" y="0"/>
                  </a:moveTo>
                  <a:lnTo>
                    <a:pt x="13179050" y="0"/>
                  </a:lnTo>
                  <a:lnTo>
                    <a:pt x="13179050" y="2999232"/>
                  </a:lnTo>
                  <a:lnTo>
                    <a:pt x="0" y="299923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35619" b="-35619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85725"/>
              <a:ext cx="13179044" cy="291350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8100"/>
                </a:lnSpc>
              </a:pPr>
              <a:r>
                <a:rPr lang="en-US" sz="7500" b="1" dirty="0">
                  <a:solidFill>
                    <a:srgbClr val="000000"/>
                  </a:solidFill>
                  <a:latin typeface="Aptos Bold"/>
                  <a:ea typeface="Aptos Bold"/>
                  <a:cs typeface="Aptos Bold"/>
                  <a:sym typeface="Aptos Bold"/>
                </a:rPr>
                <a:t>COMMITTEE MEMBERS</a:t>
              </a:r>
            </a:p>
          </p:txBody>
        </p:sp>
      </p:grpSp>
      <p:pic>
        <p:nvPicPr>
          <p:cNvPr id="26" name="Imagine 25">
            <a:extLst>
              <a:ext uri="{FF2B5EF4-FFF2-40B4-BE49-F238E27FC236}">
                <a16:creationId xmlns:a16="http://schemas.microsoft.com/office/drawing/2014/main" id="{979DC214-C039-470C-F2D9-ED7C71C01B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6153376"/>
            <a:ext cx="4724400" cy="3117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" name="Group 3"/>
          <p:cNvGrpSpPr/>
          <p:nvPr/>
        </p:nvGrpSpPr>
        <p:grpSpPr>
          <a:xfrm>
            <a:off x="8565166" y="2877455"/>
            <a:ext cx="8639680" cy="1765830"/>
            <a:chOff x="0" y="0"/>
            <a:chExt cx="11519573" cy="23544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519536" cy="2354453"/>
            </a:xfrm>
            <a:custGeom>
              <a:avLst/>
              <a:gdLst/>
              <a:ahLst/>
              <a:cxnLst/>
              <a:rect l="l" t="t" r="r" b="b"/>
              <a:pathLst>
                <a:path w="11519536" h="2354453">
                  <a:moveTo>
                    <a:pt x="0" y="392430"/>
                  </a:moveTo>
                  <a:cubicBezTo>
                    <a:pt x="0" y="175641"/>
                    <a:pt x="175641" y="0"/>
                    <a:pt x="392430" y="0"/>
                  </a:cubicBezTo>
                  <a:lnTo>
                    <a:pt x="11127105" y="0"/>
                  </a:lnTo>
                  <a:cubicBezTo>
                    <a:pt x="11343767" y="0"/>
                    <a:pt x="11519536" y="175641"/>
                    <a:pt x="11519536" y="392430"/>
                  </a:cubicBezTo>
                  <a:lnTo>
                    <a:pt x="11519536" y="1962023"/>
                  </a:lnTo>
                  <a:cubicBezTo>
                    <a:pt x="11519536" y="2178685"/>
                    <a:pt x="11343894" y="2354453"/>
                    <a:pt x="11127105" y="2354453"/>
                  </a:cubicBezTo>
                  <a:lnTo>
                    <a:pt x="392430" y="2354453"/>
                  </a:lnTo>
                  <a:cubicBezTo>
                    <a:pt x="175768" y="2354453"/>
                    <a:pt x="0" y="2178812"/>
                    <a:pt x="0" y="1962023"/>
                  </a:cubicBezTo>
                  <a:close/>
                </a:path>
              </a:pathLst>
            </a:custGeom>
            <a:solidFill>
              <a:srgbClr val="156082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931759" y="3190410"/>
            <a:ext cx="7100858" cy="1277135"/>
            <a:chOff x="198805" y="0"/>
            <a:chExt cx="11536725" cy="1702848"/>
          </a:xfrm>
        </p:grpSpPr>
        <p:sp>
          <p:nvSpPr>
            <p:cNvPr id="6" name="Freeform 6"/>
            <p:cNvSpPr/>
            <p:nvPr/>
          </p:nvSpPr>
          <p:spPr>
            <a:xfrm>
              <a:off x="427452" y="45403"/>
              <a:ext cx="11308078" cy="1657445"/>
            </a:xfrm>
            <a:custGeom>
              <a:avLst/>
              <a:gdLst/>
              <a:ahLst/>
              <a:cxnLst/>
              <a:rect l="l" t="t" r="r" b="b"/>
              <a:pathLst>
                <a:path w="11308078" h="1657445">
                  <a:moveTo>
                    <a:pt x="0" y="0"/>
                  </a:moveTo>
                  <a:lnTo>
                    <a:pt x="11308078" y="0"/>
                  </a:lnTo>
                  <a:lnTo>
                    <a:pt x="11308078" y="1657445"/>
                  </a:lnTo>
                  <a:lnTo>
                    <a:pt x="0" y="1657445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82938" b="-82938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98805" y="0"/>
              <a:ext cx="11109275" cy="165743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040"/>
                </a:lnSpc>
              </a:pPr>
              <a:r>
                <a:rPr lang="en-US" sz="4200" dirty="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Dylan Karpf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579910" y="4894050"/>
            <a:ext cx="8634926" cy="3033998"/>
            <a:chOff x="0" y="0"/>
            <a:chExt cx="11519573" cy="404533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519536" cy="4045331"/>
            </a:xfrm>
            <a:custGeom>
              <a:avLst/>
              <a:gdLst/>
              <a:ahLst/>
              <a:cxnLst/>
              <a:rect l="l" t="t" r="r" b="b"/>
              <a:pathLst>
                <a:path w="11519536" h="4045331">
                  <a:moveTo>
                    <a:pt x="0" y="674243"/>
                  </a:moveTo>
                  <a:cubicBezTo>
                    <a:pt x="0" y="301879"/>
                    <a:pt x="301879" y="0"/>
                    <a:pt x="674243" y="0"/>
                  </a:cubicBezTo>
                  <a:lnTo>
                    <a:pt x="10845292" y="0"/>
                  </a:lnTo>
                  <a:cubicBezTo>
                    <a:pt x="11217656" y="0"/>
                    <a:pt x="11519536" y="301879"/>
                    <a:pt x="11519536" y="674243"/>
                  </a:cubicBezTo>
                  <a:lnTo>
                    <a:pt x="11519536" y="3371088"/>
                  </a:lnTo>
                  <a:cubicBezTo>
                    <a:pt x="11519536" y="3743452"/>
                    <a:pt x="11217656" y="4045331"/>
                    <a:pt x="10845292" y="4045331"/>
                  </a:cubicBezTo>
                  <a:lnTo>
                    <a:pt x="674243" y="4045331"/>
                  </a:lnTo>
                  <a:cubicBezTo>
                    <a:pt x="301879" y="4045331"/>
                    <a:pt x="0" y="3743452"/>
                    <a:pt x="0" y="3371088"/>
                  </a:cubicBezTo>
                  <a:close/>
                </a:path>
              </a:pathLst>
            </a:custGeom>
            <a:solidFill>
              <a:srgbClr val="156082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813022" y="4846383"/>
            <a:ext cx="8745668" cy="3047131"/>
            <a:chOff x="0" y="0"/>
            <a:chExt cx="12088620" cy="4062841"/>
          </a:xfrm>
        </p:grpSpPr>
        <p:sp>
          <p:nvSpPr>
            <p:cNvPr id="11" name="Freeform 11"/>
            <p:cNvSpPr/>
            <p:nvPr/>
          </p:nvSpPr>
          <p:spPr>
            <a:xfrm>
              <a:off x="780542" y="48628"/>
              <a:ext cx="11308078" cy="4014213"/>
            </a:xfrm>
            <a:custGeom>
              <a:avLst/>
              <a:gdLst/>
              <a:ahLst/>
              <a:cxnLst/>
              <a:rect l="l" t="t" r="r" b="b"/>
              <a:pathLst>
                <a:path w="11308078" h="4014213">
                  <a:moveTo>
                    <a:pt x="0" y="0"/>
                  </a:moveTo>
                  <a:lnTo>
                    <a:pt x="11308078" y="0"/>
                  </a:lnTo>
                  <a:lnTo>
                    <a:pt x="11308078" y="4014213"/>
                  </a:lnTo>
                  <a:lnTo>
                    <a:pt x="0" y="4014213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889" b="-4889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11111167" cy="401421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040"/>
                </a:lnSpc>
              </a:pPr>
              <a:r>
                <a:rPr lang="en-US" sz="4200" dirty="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School/Organization:</a:t>
              </a:r>
            </a:p>
            <a:p>
              <a:pPr algn="l">
                <a:lnSpc>
                  <a:spcPts val="5040"/>
                </a:lnSpc>
              </a:pPr>
              <a:r>
                <a:rPr lang="en-US" sz="4200" dirty="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United States of America Informatics Olympiad in Teams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565166" y="8142322"/>
            <a:ext cx="8639680" cy="1765830"/>
            <a:chOff x="0" y="0"/>
            <a:chExt cx="11519573" cy="235444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519536" cy="2354453"/>
            </a:xfrm>
            <a:custGeom>
              <a:avLst/>
              <a:gdLst/>
              <a:ahLst/>
              <a:cxnLst/>
              <a:rect l="l" t="t" r="r" b="b"/>
              <a:pathLst>
                <a:path w="11519536" h="2354453">
                  <a:moveTo>
                    <a:pt x="0" y="392430"/>
                  </a:moveTo>
                  <a:cubicBezTo>
                    <a:pt x="0" y="175641"/>
                    <a:pt x="175641" y="0"/>
                    <a:pt x="392430" y="0"/>
                  </a:cubicBezTo>
                  <a:lnTo>
                    <a:pt x="11127105" y="0"/>
                  </a:lnTo>
                  <a:cubicBezTo>
                    <a:pt x="11343767" y="0"/>
                    <a:pt x="11519536" y="175641"/>
                    <a:pt x="11519536" y="392430"/>
                  </a:cubicBezTo>
                  <a:lnTo>
                    <a:pt x="11519536" y="1962023"/>
                  </a:lnTo>
                  <a:cubicBezTo>
                    <a:pt x="11519536" y="2178685"/>
                    <a:pt x="11343894" y="2354453"/>
                    <a:pt x="11127105" y="2354453"/>
                  </a:cubicBezTo>
                  <a:lnTo>
                    <a:pt x="392430" y="2354453"/>
                  </a:lnTo>
                  <a:cubicBezTo>
                    <a:pt x="175768" y="2354453"/>
                    <a:pt x="0" y="2178812"/>
                    <a:pt x="0" y="1962023"/>
                  </a:cubicBezTo>
                  <a:close/>
                </a:path>
              </a:pathLst>
            </a:custGeom>
            <a:solidFill>
              <a:srgbClr val="156082"/>
            </a:solid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840318" y="8223763"/>
            <a:ext cx="7496823" cy="1684399"/>
            <a:chOff x="0" y="-131493"/>
            <a:chExt cx="11308080" cy="2245865"/>
          </a:xfrm>
        </p:grpSpPr>
        <p:sp>
          <p:nvSpPr>
            <p:cNvPr id="16" name="Freeform 16"/>
            <p:cNvSpPr/>
            <p:nvPr/>
          </p:nvSpPr>
          <p:spPr>
            <a:xfrm>
              <a:off x="0" y="-131493"/>
              <a:ext cx="11308078" cy="2114376"/>
            </a:xfrm>
            <a:custGeom>
              <a:avLst/>
              <a:gdLst/>
              <a:ahLst/>
              <a:cxnLst/>
              <a:rect l="l" t="t" r="r" b="b"/>
              <a:pathLst>
                <a:path w="11308078" h="2114376">
                  <a:moveTo>
                    <a:pt x="0" y="0"/>
                  </a:moveTo>
                  <a:lnTo>
                    <a:pt x="11308078" y="0"/>
                  </a:lnTo>
                  <a:lnTo>
                    <a:pt x="11308078" y="2114376"/>
                  </a:lnTo>
                  <a:lnTo>
                    <a:pt x="0" y="2114376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54209" b="-54209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0"/>
              <a:ext cx="11308080" cy="2114372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5040"/>
                </a:lnSpc>
              </a:pPr>
              <a:r>
                <a:rPr lang="en-US" sz="4200" dirty="0">
                  <a:solidFill>
                    <a:srgbClr val="FFFFFF"/>
                  </a:solidFill>
                  <a:latin typeface="Aptos"/>
                  <a:ea typeface="Aptos"/>
                  <a:cs typeface="Aptos"/>
                  <a:sym typeface="Aptos"/>
                </a:rPr>
                <a:t>National representative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2423274" y="685248"/>
            <a:ext cx="3630168" cy="5237998"/>
            <a:chOff x="0" y="0"/>
            <a:chExt cx="4840224" cy="698399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4840224" cy="6983984"/>
            </a:xfrm>
            <a:custGeom>
              <a:avLst/>
              <a:gdLst/>
              <a:ahLst/>
              <a:cxnLst/>
              <a:rect l="l" t="t" r="r" b="b"/>
              <a:pathLst>
                <a:path w="4840224" h="6983984">
                  <a:moveTo>
                    <a:pt x="0" y="0"/>
                  </a:moveTo>
                  <a:lnTo>
                    <a:pt x="4840224" y="0"/>
                  </a:lnTo>
                  <a:lnTo>
                    <a:pt x="4840224" y="6983984"/>
                  </a:lnTo>
                  <a:lnTo>
                    <a:pt x="0" y="69839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4628" r="-1" b="-15177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7654414" y="877824"/>
            <a:ext cx="9884283" cy="2249424"/>
            <a:chOff x="0" y="0"/>
            <a:chExt cx="13179044" cy="299923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3179050" cy="2999232"/>
            </a:xfrm>
            <a:custGeom>
              <a:avLst/>
              <a:gdLst/>
              <a:ahLst/>
              <a:cxnLst/>
              <a:rect l="l" t="t" r="r" b="b"/>
              <a:pathLst>
                <a:path w="13179050" h="2999232">
                  <a:moveTo>
                    <a:pt x="0" y="0"/>
                  </a:moveTo>
                  <a:lnTo>
                    <a:pt x="13179050" y="0"/>
                  </a:lnTo>
                  <a:lnTo>
                    <a:pt x="13179050" y="2999232"/>
                  </a:lnTo>
                  <a:lnTo>
                    <a:pt x="0" y="299923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35619" b="-35619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85725"/>
              <a:ext cx="13179044" cy="291350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8100"/>
                </a:lnSpc>
              </a:pPr>
              <a:r>
                <a:rPr lang="en-US" sz="7500" b="1" dirty="0">
                  <a:solidFill>
                    <a:srgbClr val="000000"/>
                  </a:solidFill>
                  <a:latin typeface="Aptos Bold"/>
                  <a:ea typeface="Aptos Bold"/>
                  <a:cs typeface="Aptos Bold"/>
                  <a:sym typeface="Aptos Bold"/>
                </a:rPr>
                <a:t>COMMITTEE MEMBERS</a:t>
              </a:r>
            </a:p>
          </p:txBody>
        </p:sp>
      </p:grpSp>
      <p:pic>
        <p:nvPicPr>
          <p:cNvPr id="26" name="Imagine 25">
            <a:extLst>
              <a:ext uri="{FF2B5EF4-FFF2-40B4-BE49-F238E27FC236}">
                <a16:creationId xmlns:a16="http://schemas.microsoft.com/office/drawing/2014/main" id="{F160D86D-EBA0-E9CE-BF30-91A5B71FB4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624" y="6326428"/>
            <a:ext cx="4848708" cy="298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" name="Group 3"/>
          <p:cNvGrpSpPr/>
          <p:nvPr/>
        </p:nvGrpSpPr>
        <p:grpSpPr>
          <a:xfrm>
            <a:off x="1098709" y="361626"/>
            <a:ext cx="12949133" cy="2249424"/>
            <a:chOff x="0" y="0"/>
            <a:chExt cx="17265510" cy="29992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265506" cy="2999232"/>
            </a:xfrm>
            <a:custGeom>
              <a:avLst/>
              <a:gdLst/>
              <a:ahLst/>
              <a:cxnLst/>
              <a:rect l="l" t="t" r="r" b="b"/>
              <a:pathLst>
                <a:path w="17265506" h="2999232">
                  <a:moveTo>
                    <a:pt x="0" y="0"/>
                  </a:moveTo>
                  <a:lnTo>
                    <a:pt x="17265506" y="0"/>
                  </a:lnTo>
                  <a:lnTo>
                    <a:pt x="17265506" y="2999232"/>
                  </a:lnTo>
                  <a:lnTo>
                    <a:pt x="0" y="299923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62168" b="-62168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6675"/>
              <a:ext cx="17265510" cy="293255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 b="1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UNITED STATES OF AMERICA – </a:t>
              </a:r>
            </a:p>
            <a:p>
              <a:pPr algn="l">
                <a:lnSpc>
                  <a:spcPts val="7128"/>
                </a:lnSpc>
              </a:pPr>
              <a:r>
                <a:rPr lang="en-US" sz="6600" b="1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THE ANTI-BUG ALLIANCE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90149" y="2600839"/>
            <a:ext cx="11357781" cy="693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DISTINCTION AND CREATIVITY AGENCY (DCA)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94265" y="8382210"/>
            <a:ext cx="3401606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DYLAN KARPF</a:t>
            </a:r>
          </a:p>
          <a:p>
            <a:pPr algn="ctr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TEAM LEADER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4403743" y="4350772"/>
            <a:ext cx="2785548" cy="3779996"/>
            <a:chOff x="0" y="0"/>
            <a:chExt cx="3714064" cy="503999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14115" cy="5039995"/>
            </a:xfrm>
            <a:custGeom>
              <a:avLst/>
              <a:gdLst/>
              <a:ahLst/>
              <a:cxnLst/>
              <a:rect l="l" t="t" r="r" b="b"/>
              <a:pathLst>
                <a:path w="3714115" h="5039995">
                  <a:moveTo>
                    <a:pt x="0" y="0"/>
                  </a:moveTo>
                  <a:lnTo>
                    <a:pt x="3714115" y="0"/>
                  </a:lnTo>
                  <a:lnTo>
                    <a:pt x="3714115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0944" r="-10943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4292129" y="8361274"/>
            <a:ext cx="3076518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NATHAN HUANG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8052616" y="4350772"/>
            <a:ext cx="2625147" cy="3779996"/>
            <a:chOff x="0" y="0"/>
            <a:chExt cx="3500196" cy="503999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500247" cy="5039995"/>
            </a:xfrm>
            <a:custGeom>
              <a:avLst/>
              <a:gdLst/>
              <a:ahLst/>
              <a:cxnLst/>
              <a:rect l="l" t="t" r="r" b="b"/>
              <a:pathLst>
                <a:path w="3500247" h="5039995">
                  <a:moveTo>
                    <a:pt x="0" y="0"/>
                  </a:moveTo>
                  <a:lnTo>
                    <a:pt x="3500247" y="0"/>
                  </a:lnTo>
                  <a:lnTo>
                    <a:pt x="3500247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996" r="-3995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8144056" y="8430520"/>
            <a:ext cx="2700747" cy="601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HELEN PENG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4483713" y="4350772"/>
            <a:ext cx="2785548" cy="3779996"/>
            <a:chOff x="0" y="0"/>
            <a:chExt cx="3714064" cy="503999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714115" cy="5039995"/>
            </a:xfrm>
            <a:custGeom>
              <a:avLst/>
              <a:gdLst/>
              <a:ahLst/>
              <a:cxnLst/>
              <a:rect l="l" t="t" r="r" b="b"/>
              <a:pathLst>
                <a:path w="3714115" h="5039995">
                  <a:moveTo>
                    <a:pt x="0" y="0"/>
                  </a:moveTo>
                  <a:lnTo>
                    <a:pt x="3714115" y="0"/>
                  </a:lnTo>
                  <a:lnTo>
                    <a:pt x="3714115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9588" r="-9588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4331599" y="8430520"/>
            <a:ext cx="2923670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ANDREEA PASCA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032731" y="8361274"/>
            <a:ext cx="2923670" cy="601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IRVIN WANG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1297945" y="4350772"/>
            <a:ext cx="2485615" cy="3779996"/>
            <a:chOff x="0" y="0"/>
            <a:chExt cx="3314154" cy="503999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314192" cy="5039995"/>
            </a:xfrm>
            <a:custGeom>
              <a:avLst/>
              <a:gdLst/>
              <a:ahLst/>
              <a:cxnLst/>
              <a:rect l="l" t="t" r="r" b="b"/>
              <a:pathLst>
                <a:path w="3314192" h="5039995">
                  <a:moveTo>
                    <a:pt x="0" y="0"/>
                  </a:moveTo>
                  <a:lnTo>
                    <a:pt x="3314192" y="0"/>
                  </a:lnTo>
                  <a:lnTo>
                    <a:pt x="3314192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7027" r="-7027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98709" y="4350772"/>
            <a:ext cx="2785548" cy="3779996"/>
            <a:chOff x="0" y="0"/>
            <a:chExt cx="3714064" cy="503999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714115" cy="5039995"/>
            </a:xfrm>
            <a:custGeom>
              <a:avLst/>
              <a:gdLst/>
              <a:ahLst/>
              <a:cxnLst/>
              <a:rect l="l" t="t" r="r" b="b"/>
              <a:pathLst>
                <a:path w="3714115" h="5039995">
                  <a:moveTo>
                    <a:pt x="0" y="0"/>
                  </a:moveTo>
                  <a:lnTo>
                    <a:pt x="3714115" y="0"/>
                  </a:lnTo>
                  <a:lnTo>
                    <a:pt x="3714115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24327" r="1" b="-24327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pic>
        <p:nvPicPr>
          <p:cNvPr id="25" name="Imagine 24">
            <a:extLst>
              <a:ext uri="{FF2B5EF4-FFF2-40B4-BE49-F238E27FC236}">
                <a16:creationId xmlns:a16="http://schemas.microsoft.com/office/drawing/2014/main" id="{2202C57E-12E1-982F-F317-18321FFA3DB7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7044" y="566336"/>
            <a:ext cx="2880000" cy="189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3" grpId="0"/>
      <p:bldP spid="16" grpId="0"/>
      <p:bldP spid="1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" name="Group 3"/>
          <p:cNvGrpSpPr/>
          <p:nvPr/>
        </p:nvGrpSpPr>
        <p:grpSpPr>
          <a:xfrm>
            <a:off x="-4572" y="19"/>
            <a:ext cx="18288000" cy="10286981"/>
            <a:chOff x="0" y="0"/>
            <a:chExt cx="24384000" cy="13715975"/>
          </a:xfrm>
        </p:grpSpPr>
        <p:sp>
          <p:nvSpPr>
            <p:cNvPr id="4" name="Freeform 4" descr="Colorful carved figures of humans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6667" r="-14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95628" y="1079021"/>
            <a:ext cx="15087600" cy="1777575"/>
            <a:chOff x="0" y="0"/>
            <a:chExt cx="20116800" cy="237009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116800" cy="2370094"/>
            </a:xfrm>
            <a:custGeom>
              <a:avLst/>
              <a:gdLst/>
              <a:ahLst/>
              <a:cxnLst/>
              <a:rect l="l" t="t" r="r" b="b"/>
              <a:pathLst>
                <a:path w="20116800" h="2370094">
                  <a:moveTo>
                    <a:pt x="0" y="0"/>
                  </a:moveTo>
                  <a:lnTo>
                    <a:pt x="20116800" y="0"/>
                  </a:lnTo>
                  <a:lnTo>
                    <a:pt x="20116800" y="2370094"/>
                  </a:lnTo>
                  <a:lnTo>
                    <a:pt x="0" y="2370094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115384" b="-115384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85725"/>
              <a:ext cx="20116800" cy="2284374"/>
            </a:xfrm>
            <a:prstGeom prst="rect">
              <a:avLst/>
            </a:prstGeom>
          </p:spPr>
          <p:txBody>
            <a:bodyPr lIns="0" tIns="0" rIns="0" bIns="0" rtlCol="0" anchor="b"/>
            <a:lstStyle/>
            <a:p>
              <a:pPr algn="ctr">
                <a:lnSpc>
                  <a:spcPts val="8424"/>
                </a:lnSpc>
              </a:pPr>
              <a:r>
                <a:rPr lang="en-US" sz="7800" b="1" dirty="0">
                  <a:solidFill>
                    <a:srgbClr val="0D0D0D"/>
                  </a:solidFill>
                  <a:latin typeface="Aptos"/>
                  <a:ea typeface="Aptos"/>
                  <a:cs typeface="Aptos"/>
                  <a:sym typeface="Aptos"/>
                </a:rPr>
                <a:t>GUEST TEAMS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" name="Group 3"/>
          <p:cNvGrpSpPr/>
          <p:nvPr/>
        </p:nvGrpSpPr>
        <p:grpSpPr>
          <a:xfrm>
            <a:off x="14702266" y="591350"/>
            <a:ext cx="2880000" cy="1889998"/>
            <a:chOff x="0" y="0"/>
            <a:chExt cx="3770757" cy="2519998"/>
          </a:xfrm>
        </p:grpSpPr>
        <p:sp>
          <p:nvSpPr>
            <p:cNvPr id="4" name="Freeform 4" descr="Peste 15.600 fotografii de stoc, fotografii și imagini ..."/>
            <p:cNvSpPr/>
            <p:nvPr/>
          </p:nvSpPr>
          <p:spPr>
            <a:xfrm>
              <a:off x="0" y="0"/>
              <a:ext cx="3770757" cy="2520061"/>
            </a:xfrm>
            <a:custGeom>
              <a:avLst/>
              <a:gdLst/>
              <a:ahLst/>
              <a:cxnLst/>
              <a:rect l="l" t="t" r="r" b="b"/>
              <a:pathLst>
                <a:path w="3770757" h="2520061">
                  <a:moveTo>
                    <a:pt x="0" y="0"/>
                  </a:moveTo>
                  <a:lnTo>
                    <a:pt x="3770757" y="0"/>
                  </a:lnTo>
                  <a:lnTo>
                    <a:pt x="3770757" y="2520061"/>
                  </a:lnTo>
                  <a:lnTo>
                    <a:pt x="0" y="2520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b="2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00220" y="502339"/>
            <a:ext cx="13226939" cy="2249424"/>
            <a:chOff x="0" y="0"/>
            <a:chExt cx="17635918" cy="29992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635924" cy="2999232"/>
            </a:xfrm>
            <a:custGeom>
              <a:avLst/>
              <a:gdLst/>
              <a:ahLst/>
              <a:cxnLst/>
              <a:rect l="l" t="t" r="r" b="b"/>
              <a:pathLst>
                <a:path w="17635924" h="2999232">
                  <a:moveTo>
                    <a:pt x="0" y="0"/>
                  </a:moveTo>
                  <a:lnTo>
                    <a:pt x="17635924" y="0"/>
                  </a:lnTo>
                  <a:lnTo>
                    <a:pt x="17635924" y="2999232"/>
                  </a:lnTo>
                  <a:lnTo>
                    <a:pt x="0" y="2999232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64574" b="-64574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66675"/>
              <a:ext cx="17635918" cy="293255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 b="1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CHINA - SHANGHAI STARRIVER BILINGUAL SCHOOL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13764" y="4326598"/>
            <a:ext cx="2700004" cy="3779996"/>
            <a:chOff x="0" y="0"/>
            <a:chExt cx="3600005" cy="503999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99942" cy="5039995"/>
            </a:xfrm>
            <a:custGeom>
              <a:avLst/>
              <a:gdLst/>
              <a:ahLst/>
              <a:cxnLst/>
              <a:rect l="l" t="t" r="r" b="b"/>
              <a:pathLst>
                <a:path w="3599942" h="5039995">
                  <a:moveTo>
                    <a:pt x="0" y="0"/>
                  </a:moveTo>
                  <a:lnTo>
                    <a:pt x="3599942" y="0"/>
                  </a:lnTo>
                  <a:lnTo>
                    <a:pt x="3599942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1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064838" y="8457848"/>
            <a:ext cx="3197857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CHANGLIN LIU </a:t>
            </a:r>
          </a:p>
          <a:p>
            <a:pPr algn="ctr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TEAM LEADER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5551894" y="4326598"/>
            <a:ext cx="2700004" cy="3779996"/>
            <a:chOff x="0" y="0"/>
            <a:chExt cx="3600005" cy="503999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599942" cy="5039995"/>
            </a:xfrm>
            <a:custGeom>
              <a:avLst/>
              <a:gdLst/>
              <a:ahLst/>
              <a:cxnLst/>
              <a:rect l="l" t="t" r="r" b="b"/>
              <a:pathLst>
                <a:path w="3599942" h="5039995">
                  <a:moveTo>
                    <a:pt x="0" y="0"/>
                  </a:moveTo>
                  <a:lnTo>
                    <a:pt x="3599942" y="0"/>
                  </a:lnTo>
                  <a:lnTo>
                    <a:pt x="3599942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2598" r="-15875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4796171" y="8463391"/>
            <a:ext cx="3702663" cy="601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REN JIE QIU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9807731" y="4326598"/>
            <a:ext cx="2700004" cy="3779996"/>
            <a:chOff x="0" y="0"/>
            <a:chExt cx="3600005" cy="503999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599942" cy="5039995"/>
            </a:xfrm>
            <a:custGeom>
              <a:avLst/>
              <a:gdLst/>
              <a:ahLst/>
              <a:cxnLst/>
              <a:rect l="l" t="t" r="r" b="b"/>
              <a:pathLst>
                <a:path w="3599942" h="5039995">
                  <a:moveTo>
                    <a:pt x="0" y="0"/>
                  </a:moveTo>
                  <a:lnTo>
                    <a:pt x="3599942" y="0"/>
                  </a:lnTo>
                  <a:lnTo>
                    <a:pt x="3599942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4646" r="-4373" b="-91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9515666" y="8492204"/>
            <a:ext cx="2900629" cy="601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YUEZHE TAN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3768464" y="4326598"/>
            <a:ext cx="2700004" cy="3779996"/>
            <a:chOff x="0" y="0"/>
            <a:chExt cx="3600005" cy="503999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599942" cy="5039995"/>
            </a:xfrm>
            <a:custGeom>
              <a:avLst/>
              <a:gdLst/>
              <a:ahLst/>
              <a:cxnLst/>
              <a:rect l="l" t="t" r="r" b="b"/>
              <a:pathLst>
                <a:path w="3599942" h="5039995">
                  <a:moveTo>
                    <a:pt x="0" y="0"/>
                  </a:moveTo>
                  <a:lnTo>
                    <a:pt x="3599942" y="0"/>
                  </a:lnTo>
                  <a:lnTo>
                    <a:pt x="3599942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5285" r="-3634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3693369" y="8388591"/>
            <a:ext cx="2757916" cy="601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YUWEI LI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793706" y="2687241"/>
            <a:ext cx="2645188" cy="693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42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ON-LINE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68988" y="3276419"/>
            <a:ext cx="10788663" cy="693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SHANGHAI STARRIVER BILINGUAL SCHOOL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6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8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1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4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4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6" grpId="0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" y="1824895"/>
            <a:ext cx="1097280" cy="1010193"/>
          </a:xfrm>
          <a:custGeom>
            <a:avLst/>
            <a:gdLst/>
            <a:ahLst/>
            <a:cxnLst/>
            <a:rect l="l" t="t" r="r" b="b"/>
            <a:pathLst>
              <a:path w="1097280" h="1010193">
                <a:moveTo>
                  <a:pt x="0" y="0"/>
                </a:moveTo>
                <a:lnTo>
                  <a:pt x="1097280" y="0"/>
                </a:lnTo>
                <a:lnTo>
                  <a:pt x="1097280" y="1010193"/>
                </a:lnTo>
                <a:lnTo>
                  <a:pt x="0" y="10101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" name="Group 3"/>
          <p:cNvGrpSpPr/>
          <p:nvPr/>
        </p:nvGrpSpPr>
        <p:grpSpPr>
          <a:xfrm>
            <a:off x="960120" y="920934"/>
            <a:ext cx="16361226" cy="2841174"/>
            <a:chOff x="0" y="0"/>
            <a:chExt cx="21814968" cy="37882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814917" cy="3788283"/>
            </a:xfrm>
            <a:custGeom>
              <a:avLst/>
              <a:gdLst/>
              <a:ahLst/>
              <a:cxnLst/>
              <a:rect l="l" t="t" r="r" b="b"/>
              <a:pathLst>
                <a:path w="21814917" h="3788283">
                  <a:moveTo>
                    <a:pt x="0" y="0"/>
                  </a:moveTo>
                  <a:lnTo>
                    <a:pt x="21814917" y="0"/>
                  </a:lnTo>
                  <a:lnTo>
                    <a:pt x="21814917" y="3788283"/>
                  </a:lnTo>
                  <a:lnTo>
                    <a:pt x="0" y="37882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93175" y="3355"/>
            <a:ext cx="17327874" cy="2331720"/>
            <a:chOff x="-622593" y="0"/>
            <a:chExt cx="23103833" cy="310896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636430" cy="3108960"/>
            </a:xfrm>
            <a:custGeom>
              <a:avLst/>
              <a:gdLst/>
              <a:ahLst/>
              <a:cxnLst/>
              <a:rect l="l" t="t" r="r" b="b"/>
              <a:pathLst>
                <a:path w="21636430" h="3108960">
                  <a:moveTo>
                    <a:pt x="0" y="0"/>
                  </a:moveTo>
                  <a:lnTo>
                    <a:pt x="21636430" y="0"/>
                  </a:lnTo>
                  <a:lnTo>
                    <a:pt x="21636430" y="3108960"/>
                  </a:lnTo>
                  <a:lnTo>
                    <a:pt x="0" y="3108960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t="-77516" r="5964" b="-77516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622593" y="42863"/>
              <a:ext cx="23103833" cy="302323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776"/>
                </a:lnSpc>
              </a:pPr>
              <a:r>
                <a:rPr lang="en-US" sz="6600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MEMBERS OF </a:t>
              </a:r>
              <a:r>
                <a:rPr lang="ro-RO" sz="6600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THE </a:t>
              </a:r>
              <a:r>
                <a:rPr lang="en-US" sz="6600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SCIENTIFIC SUBCOM</a:t>
              </a:r>
              <a:r>
                <a:rPr lang="ro-RO" sz="6600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M</a:t>
              </a:r>
              <a:r>
                <a:rPr lang="en-US" sz="6600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ITTEE</a:t>
              </a:r>
            </a:p>
          </p:txBody>
        </p:sp>
      </p:grpSp>
      <p:sp>
        <p:nvSpPr>
          <p:cNvPr id="8" name="AutoShape 8"/>
          <p:cNvSpPr/>
          <p:nvPr/>
        </p:nvSpPr>
        <p:spPr>
          <a:xfrm rot="10781400">
            <a:off x="1214323" y="9704156"/>
            <a:ext cx="15859354" cy="0"/>
          </a:xfrm>
          <a:prstGeom prst="line">
            <a:avLst/>
          </a:prstGeom>
          <a:ln w="47625" cap="rnd">
            <a:solidFill>
              <a:srgbClr val="0F9ED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o-RO"/>
          </a:p>
        </p:txBody>
      </p:sp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3093975"/>
              </p:ext>
            </p:extLst>
          </p:nvPr>
        </p:nvGraphicFramePr>
        <p:xfrm>
          <a:off x="1094021" y="1884192"/>
          <a:ext cx="16361188" cy="7481877"/>
        </p:xfrm>
        <a:graphic>
          <a:graphicData uri="http://schemas.openxmlformats.org/drawingml/2006/table">
            <a:tbl>
              <a:tblPr/>
              <a:tblGrid>
                <a:gridCol w="12182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80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788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760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65008"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 b="1" dirty="0">
                          <a:solidFill>
                            <a:srgbClr val="FFFFFF"/>
                          </a:solidFill>
                          <a:latin typeface="Aptos" panose="020B0004020202020204" pitchFamily="34" charset="0"/>
                          <a:ea typeface="Aptos Bold"/>
                          <a:cs typeface="Aptos Bold"/>
                          <a:sym typeface="Aptos Bold"/>
                        </a:rPr>
                        <a:t>NR. CRT.</a:t>
                      </a:r>
                      <a:endParaRPr lang="en-US" sz="2700" dirty="0"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 b="1" dirty="0">
                          <a:solidFill>
                            <a:srgbClr val="FFFFFF"/>
                          </a:solidFill>
                          <a:latin typeface="Aptos" panose="020B0004020202020204" pitchFamily="34" charset="0"/>
                          <a:ea typeface="Aptos Bold"/>
                          <a:cs typeface="Aptos Bold"/>
                          <a:sym typeface="Aptos Bold"/>
                        </a:rPr>
                        <a:t>NAME AND SURNAME</a:t>
                      </a:r>
                      <a:endParaRPr lang="en-US" sz="2700" dirty="0"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 b="1">
                          <a:solidFill>
                            <a:srgbClr val="FFFFFF"/>
                          </a:solidFill>
                          <a:latin typeface="Aptos" panose="020B0004020202020204" pitchFamily="34" charset="0"/>
                          <a:ea typeface="Aptos Bold"/>
                          <a:cs typeface="Aptos Bold"/>
                          <a:sym typeface="Aptos Bold"/>
                        </a:rPr>
                        <a:t>POSITION </a:t>
                      </a:r>
                      <a:endParaRPr lang="en-US" sz="2700"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 b="1">
                          <a:solidFill>
                            <a:srgbClr val="FFFFFF"/>
                          </a:solidFill>
                          <a:latin typeface="Aptos" panose="020B0004020202020204" pitchFamily="34" charset="0"/>
                          <a:ea typeface="Aptos Bold"/>
                          <a:cs typeface="Aptos Bold"/>
                          <a:sym typeface="Aptos Bold"/>
                        </a:rPr>
                        <a:t>INSTITUTION</a:t>
                      </a:r>
                      <a:endParaRPr lang="en-US" sz="2700"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5267">
                <a:tc>
                  <a:txBody>
                    <a:bodyPr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8. </a:t>
                      </a:r>
                      <a:endParaRPr lang="en-US" sz="27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Andrei Mihai Ciobanu</a:t>
                      </a:r>
                      <a:endParaRPr lang="en-US" sz="27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student</a:t>
                      </a:r>
                      <a:endParaRPr lang="en-US" sz="27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“Alexandru Ioan Cuza” University 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lași</a:t>
                      </a: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, Faculty of Computer Science</a:t>
                      </a:r>
                      <a:endParaRPr lang="en-US" sz="2700" dirty="0"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5267">
                <a:tc>
                  <a:txBody>
                    <a:bodyPr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9. </a:t>
                      </a:r>
                      <a:endParaRPr lang="en-US" sz="27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Cristian Luchian</a:t>
                      </a:r>
                      <a:endParaRPr lang="en-US" sz="27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student</a:t>
                      </a:r>
                      <a:endParaRPr lang="en-US" sz="27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“Alexandru Ioan Cuza” University 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lași</a:t>
                      </a: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, Faculty of Computer Science</a:t>
                      </a:r>
                      <a:endParaRPr lang="en-US" sz="2700" dirty="0"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5267">
                <a:tc>
                  <a:txBody>
                    <a:bodyPr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10.  </a:t>
                      </a:r>
                      <a:endParaRPr lang="en-US" sz="27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Matei Ionescu</a:t>
                      </a:r>
                      <a:endParaRPr lang="en-US" sz="27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student</a:t>
                      </a:r>
                      <a:endParaRPr lang="en-US" sz="27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“Alexandru Ioan Cuza” University 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lași</a:t>
                      </a: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, Faculty of Computer Science</a:t>
                      </a:r>
                      <a:endParaRPr lang="en-US" sz="2700" dirty="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5267">
                <a:tc>
                  <a:txBody>
                    <a:bodyPr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11. </a:t>
                      </a:r>
                      <a:endParaRPr lang="en-US" sz="27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Andrei 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Enachescu</a:t>
                      </a:r>
                      <a:endParaRPr lang="en-US" sz="2700" dirty="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student</a:t>
                      </a:r>
                      <a:endParaRPr lang="en-US" sz="27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“Alexandru Ioan Cuza” University 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lași</a:t>
                      </a: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, Faculty of Computer Science</a:t>
                      </a:r>
                      <a:endParaRPr lang="en-US" sz="2700" dirty="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5267">
                <a:tc>
                  <a:txBody>
                    <a:bodyPr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12. </a:t>
                      </a:r>
                      <a:endParaRPr lang="en-US" sz="27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Matei Ionuț Haba</a:t>
                      </a:r>
                      <a:endParaRPr lang="en-US" sz="27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student</a:t>
                      </a:r>
                      <a:endParaRPr lang="en-US" sz="27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National University of Science and Technology </a:t>
                      </a:r>
                      <a:r>
                        <a:rPr lang="ro-RO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 </a:t>
                      </a: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Bucharest, Faculty of 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Automatisation</a:t>
                      </a: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 and Computers</a:t>
                      </a:r>
                      <a:endParaRPr lang="en-US" sz="2700" dirty="0"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45267">
                <a:tc>
                  <a:txBody>
                    <a:bodyPr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13. </a:t>
                      </a:r>
                      <a:endParaRPr lang="en-US" sz="27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Andrei 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Cherteș</a:t>
                      </a:r>
                      <a:endParaRPr lang="en-US" sz="2700" dirty="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student</a:t>
                      </a:r>
                      <a:endParaRPr lang="en-US" sz="27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National University of Science and Technology Bucharest, Faculty of 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Automatisation</a:t>
                      </a: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 and Computers</a:t>
                      </a:r>
                      <a:endParaRPr lang="en-US" sz="2700" dirty="0"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45267">
                <a:tc>
                  <a:txBody>
                    <a:bodyPr/>
                    <a:lstStyle/>
                    <a:p>
                      <a:pPr algn="l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14. </a:t>
                      </a:r>
                      <a:endParaRPr lang="en-US" sz="27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Ioana-Maria Cosma</a:t>
                      </a:r>
                      <a:endParaRPr lang="en-US" sz="2700" dirty="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professor</a:t>
                      </a:r>
                      <a:endParaRPr lang="en-US" sz="27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“Spiru Haret” National College</a:t>
                      </a:r>
                      <a:endParaRPr lang="en-US" sz="2700" dirty="0">
                        <a:latin typeface="Aptos" panose="020B0004020202020204" pitchFamily="34" charset="0"/>
                      </a:endParaRPr>
                    </a:p>
                    <a:p>
                      <a:pPr algn="l">
                        <a:lnSpc>
                          <a:spcPts val="3726"/>
                        </a:lnSpc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Bucharest Municipal School Inspectorate</a:t>
                      </a:r>
                    </a:p>
                  </a:txBody>
                  <a:tcPr marL="0" marR="0" marT="0" marB="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" name="Group 3"/>
          <p:cNvGrpSpPr/>
          <p:nvPr/>
        </p:nvGrpSpPr>
        <p:grpSpPr>
          <a:xfrm>
            <a:off x="3948998" y="877824"/>
            <a:ext cx="10581389" cy="2249424"/>
            <a:chOff x="0" y="0"/>
            <a:chExt cx="14108519" cy="29992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108514" cy="2999232"/>
            </a:xfrm>
            <a:custGeom>
              <a:avLst/>
              <a:gdLst/>
              <a:ahLst/>
              <a:cxnLst/>
              <a:rect l="l" t="t" r="r" b="b"/>
              <a:pathLst>
                <a:path w="14108514" h="2999232">
                  <a:moveTo>
                    <a:pt x="0" y="0"/>
                  </a:moveTo>
                  <a:lnTo>
                    <a:pt x="14108514" y="0"/>
                  </a:lnTo>
                  <a:lnTo>
                    <a:pt x="14108514" y="2999232"/>
                  </a:lnTo>
                  <a:lnTo>
                    <a:pt x="0" y="299923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1658" b="-41658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6675"/>
              <a:ext cx="14108519" cy="293255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 b="1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GEORGIA - GEORGIAN STARS 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36192" y="877824"/>
            <a:ext cx="2412806" cy="2412806"/>
            <a:chOff x="0" y="0"/>
            <a:chExt cx="3217075" cy="32170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217037" cy="3217037"/>
            </a:xfrm>
            <a:custGeom>
              <a:avLst/>
              <a:gdLst/>
              <a:ahLst/>
              <a:cxnLst/>
              <a:rect l="l" t="t" r="r" b="b"/>
              <a:pathLst>
                <a:path w="3217037" h="3217037">
                  <a:moveTo>
                    <a:pt x="0" y="0"/>
                  </a:moveTo>
                  <a:lnTo>
                    <a:pt x="3217037" y="0"/>
                  </a:lnTo>
                  <a:lnTo>
                    <a:pt x="3217037" y="3217037"/>
                  </a:lnTo>
                  <a:lnTo>
                    <a:pt x="0" y="32170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1" b="-1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530388" y="877824"/>
            <a:ext cx="2916000" cy="1889998"/>
            <a:chOff x="0" y="0"/>
            <a:chExt cx="3780003" cy="2519998"/>
          </a:xfrm>
        </p:grpSpPr>
        <p:sp>
          <p:nvSpPr>
            <p:cNvPr id="9" name="Freeform 9" descr="Drapelul Georgiei - Wikipedia"/>
            <p:cNvSpPr/>
            <p:nvPr/>
          </p:nvSpPr>
          <p:spPr>
            <a:xfrm>
              <a:off x="0" y="0"/>
              <a:ext cx="3780028" cy="2520061"/>
            </a:xfrm>
            <a:custGeom>
              <a:avLst/>
              <a:gdLst/>
              <a:ahLst/>
              <a:cxnLst/>
              <a:rect l="l" t="t" r="r" b="b"/>
              <a:pathLst>
                <a:path w="3780028" h="2520061">
                  <a:moveTo>
                    <a:pt x="0" y="0"/>
                  </a:moveTo>
                  <a:lnTo>
                    <a:pt x="3780028" y="0"/>
                  </a:lnTo>
                  <a:lnTo>
                    <a:pt x="3780028" y="2520061"/>
                  </a:lnTo>
                  <a:lnTo>
                    <a:pt x="0" y="2520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2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627632" y="3125753"/>
            <a:ext cx="8961120" cy="693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EUROPEAN EDUCATION CENTER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4488049" y="4175093"/>
            <a:ext cx="2809332" cy="3779996"/>
            <a:chOff x="0" y="0"/>
            <a:chExt cx="3745776" cy="503999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745738" cy="5039995"/>
            </a:xfrm>
            <a:custGeom>
              <a:avLst/>
              <a:gdLst/>
              <a:ahLst/>
              <a:cxnLst/>
              <a:rect l="l" t="t" r="r" b="b"/>
              <a:pathLst>
                <a:path w="3745738" h="5039995">
                  <a:moveTo>
                    <a:pt x="0" y="0"/>
                  </a:moveTo>
                  <a:lnTo>
                    <a:pt x="3745738" y="0"/>
                  </a:lnTo>
                  <a:lnTo>
                    <a:pt x="3745738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1"/>
              </a:stretch>
            </a:blip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4850435" y="8320459"/>
            <a:ext cx="2626452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SABA GODUADZE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0907944" y="4175093"/>
            <a:ext cx="2940787" cy="3779996"/>
            <a:chOff x="0" y="0"/>
            <a:chExt cx="3921049" cy="503999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920998" cy="5039995"/>
            </a:xfrm>
            <a:custGeom>
              <a:avLst/>
              <a:gdLst/>
              <a:ahLst/>
              <a:cxnLst/>
              <a:rect l="l" t="t" r="r" b="b"/>
              <a:pathLst>
                <a:path w="3920998" h="5039995">
                  <a:moveTo>
                    <a:pt x="0" y="0"/>
                  </a:moveTo>
                  <a:lnTo>
                    <a:pt x="3920998" y="0"/>
                  </a:lnTo>
                  <a:lnTo>
                    <a:pt x="3920998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r="-1"/>
              </a:stretch>
            </a:blip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916622" y="8321345"/>
            <a:ext cx="3479987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TAMAZI BENDIANISHVILI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7657052" y="4139822"/>
            <a:ext cx="2713701" cy="3779996"/>
            <a:chOff x="0" y="0"/>
            <a:chExt cx="3618268" cy="503999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618230" cy="5039995"/>
            </a:xfrm>
            <a:custGeom>
              <a:avLst/>
              <a:gdLst/>
              <a:ahLst/>
              <a:cxnLst/>
              <a:rect l="l" t="t" r="r" b="b"/>
              <a:pathLst>
                <a:path w="3618230" h="5039995">
                  <a:moveTo>
                    <a:pt x="0" y="0"/>
                  </a:moveTo>
                  <a:lnTo>
                    <a:pt x="3618230" y="0"/>
                  </a:lnTo>
                  <a:lnTo>
                    <a:pt x="3618230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234" r="-2236"/>
              </a:stretch>
            </a:blip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7861554" y="8320459"/>
            <a:ext cx="2530821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GIORGI BULAURI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81514" y="8300380"/>
            <a:ext cx="3931920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NICOLOZ PRUIDZE </a:t>
            </a:r>
          </a:p>
          <a:p>
            <a:pPr algn="ctr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TEAM LEADER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990619" y="4139822"/>
            <a:ext cx="2713701" cy="3779996"/>
            <a:chOff x="0" y="0"/>
            <a:chExt cx="3618268" cy="503999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618230" cy="5039995"/>
            </a:xfrm>
            <a:custGeom>
              <a:avLst/>
              <a:gdLst/>
              <a:ahLst/>
              <a:cxnLst/>
              <a:rect l="l" t="t" r="r" b="b"/>
              <a:pathLst>
                <a:path w="3618230" h="5039995">
                  <a:moveTo>
                    <a:pt x="0" y="0"/>
                  </a:moveTo>
                  <a:lnTo>
                    <a:pt x="3618230" y="0"/>
                  </a:lnTo>
                  <a:lnTo>
                    <a:pt x="3618230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66736" r="-68028" b="-152966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4040438" y="8320459"/>
            <a:ext cx="3000137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ANDRIA KOSTAVA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4076957" y="4175093"/>
            <a:ext cx="3198466" cy="3779996"/>
            <a:chOff x="0" y="0"/>
            <a:chExt cx="4264622" cy="503999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264660" cy="5039995"/>
            </a:xfrm>
            <a:custGeom>
              <a:avLst/>
              <a:gdLst/>
              <a:ahLst/>
              <a:cxnLst/>
              <a:rect l="l" t="t" r="r" b="b"/>
              <a:pathLst>
                <a:path w="4264660" h="5039995">
                  <a:moveTo>
                    <a:pt x="0" y="0"/>
                  </a:moveTo>
                  <a:lnTo>
                    <a:pt x="4264660" y="0"/>
                  </a:lnTo>
                  <a:lnTo>
                    <a:pt x="4264660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/>
            <a:lstStyle/>
            <a:p>
              <a:endParaRPr lang="ro-RO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6" grpId="0"/>
      <p:bldP spid="19" grpId="0"/>
      <p:bldP spid="20" grpId="0"/>
      <p:bldP spid="2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" name="Group 3"/>
          <p:cNvGrpSpPr/>
          <p:nvPr/>
        </p:nvGrpSpPr>
        <p:grpSpPr>
          <a:xfrm>
            <a:off x="1257300" y="547688"/>
            <a:ext cx="15773400" cy="1988344"/>
            <a:chOff x="0" y="0"/>
            <a:chExt cx="21031200" cy="26511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031200" cy="2651126"/>
            </a:xfrm>
            <a:custGeom>
              <a:avLst/>
              <a:gdLst/>
              <a:ahLst/>
              <a:cxnLst/>
              <a:rect l="l" t="t" r="r" b="b"/>
              <a:pathLst>
                <a:path w="21031200" h="2651126">
                  <a:moveTo>
                    <a:pt x="0" y="0"/>
                  </a:moveTo>
                  <a:lnTo>
                    <a:pt x="21031200" y="0"/>
                  </a:lnTo>
                  <a:lnTo>
                    <a:pt x="21031200" y="2651126"/>
                  </a:lnTo>
                  <a:lnTo>
                    <a:pt x="0" y="2651126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104573" b="-104573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6675"/>
              <a:ext cx="21031200" cy="25844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 b="1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ISRAEL - CPPRINCES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46797" y="8208397"/>
            <a:ext cx="2855909" cy="1709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RAZ DVORA </a:t>
            </a:r>
            <a:r>
              <a:rPr lang="en-US" sz="3600" b="1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TEAM LEADER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536192" y="4190162"/>
            <a:ext cx="2835002" cy="3779996"/>
            <a:chOff x="0" y="0"/>
            <a:chExt cx="3780003" cy="503999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780028" cy="5039995"/>
            </a:xfrm>
            <a:custGeom>
              <a:avLst/>
              <a:gdLst/>
              <a:ahLst/>
              <a:cxnLst/>
              <a:rect l="l" t="t" r="r" b="b"/>
              <a:pathLst>
                <a:path w="3780028" h="5039995">
                  <a:moveTo>
                    <a:pt x="0" y="0"/>
                  </a:moveTo>
                  <a:lnTo>
                    <a:pt x="3780028" y="0"/>
                  </a:lnTo>
                  <a:lnTo>
                    <a:pt x="3780028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4397108" y="517662"/>
            <a:ext cx="2880000" cy="1889998"/>
            <a:chOff x="0" y="0"/>
            <a:chExt cx="4546219" cy="2519998"/>
          </a:xfrm>
        </p:grpSpPr>
        <p:sp>
          <p:nvSpPr>
            <p:cNvPr id="10" name="Freeform 10" descr="Peste 12.900 fotografii de stoc, fotografii și imagini ..."/>
            <p:cNvSpPr/>
            <p:nvPr/>
          </p:nvSpPr>
          <p:spPr>
            <a:xfrm>
              <a:off x="0" y="0"/>
              <a:ext cx="4546219" cy="2520061"/>
            </a:xfrm>
            <a:custGeom>
              <a:avLst/>
              <a:gdLst/>
              <a:ahLst/>
              <a:cxnLst/>
              <a:rect l="l" t="t" r="r" b="b"/>
              <a:pathLst>
                <a:path w="4546219" h="2520061">
                  <a:moveTo>
                    <a:pt x="0" y="0"/>
                  </a:moveTo>
                  <a:lnTo>
                    <a:pt x="4546219" y="0"/>
                  </a:lnTo>
                  <a:lnTo>
                    <a:pt x="4546219" y="2520061"/>
                  </a:lnTo>
                  <a:lnTo>
                    <a:pt x="0" y="2520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b="2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346797" y="2381850"/>
            <a:ext cx="8961120" cy="693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 dirty="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ISRAEL'S COMPUTER SCIENCE TEAM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820660" y="8208397"/>
            <a:ext cx="2575065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AMIR KRISPIN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013687" y="8208397"/>
            <a:ext cx="2575065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DANIEL PRINESS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097006" y="8208397"/>
            <a:ext cx="2575065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MATAN HAREL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366138" y="8208397"/>
            <a:ext cx="2575065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MAYA COHEN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4919129" y="4190162"/>
            <a:ext cx="2594096" cy="3779996"/>
            <a:chOff x="0" y="0"/>
            <a:chExt cx="3458794" cy="503999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458845" cy="5039995"/>
            </a:xfrm>
            <a:custGeom>
              <a:avLst/>
              <a:gdLst/>
              <a:ahLst/>
              <a:cxnLst/>
              <a:rect l="l" t="t" r="r" b="b"/>
              <a:pathLst>
                <a:path w="3458845" h="5039995">
                  <a:moveTo>
                    <a:pt x="0" y="0"/>
                  </a:moveTo>
                  <a:lnTo>
                    <a:pt x="3458845" y="0"/>
                  </a:lnTo>
                  <a:lnTo>
                    <a:pt x="3458845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9046" t="-21179" r="-22562" b="-8398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8111871" y="4190162"/>
            <a:ext cx="2735771" cy="3779996"/>
            <a:chOff x="0" y="0"/>
            <a:chExt cx="3647694" cy="503999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647694" cy="5039995"/>
            </a:xfrm>
            <a:custGeom>
              <a:avLst/>
              <a:gdLst/>
              <a:ahLst/>
              <a:cxnLst/>
              <a:rect l="l" t="t" r="r" b="b"/>
              <a:pathLst>
                <a:path w="3647694" h="5039995">
                  <a:moveTo>
                    <a:pt x="0" y="0"/>
                  </a:moveTo>
                  <a:lnTo>
                    <a:pt x="3647694" y="0"/>
                  </a:lnTo>
                  <a:lnTo>
                    <a:pt x="3647694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360163" y="4190162"/>
            <a:ext cx="2507228" cy="3779996"/>
            <a:chOff x="0" y="0"/>
            <a:chExt cx="3342970" cy="503999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3343021" cy="5039995"/>
            </a:xfrm>
            <a:custGeom>
              <a:avLst/>
              <a:gdLst/>
              <a:ahLst/>
              <a:cxnLst/>
              <a:rect l="l" t="t" r="r" b="b"/>
              <a:pathLst>
                <a:path w="3343021" h="5039995">
                  <a:moveTo>
                    <a:pt x="0" y="0"/>
                  </a:moveTo>
                  <a:lnTo>
                    <a:pt x="3343021" y="0"/>
                  </a:lnTo>
                  <a:lnTo>
                    <a:pt x="3343021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4226" r="-14451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379902" y="4190162"/>
            <a:ext cx="2875712" cy="3779996"/>
            <a:chOff x="0" y="0"/>
            <a:chExt cx="3834282" cy="503999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834257" cy="5039995"/>
            </a:xfrm>
            <a:custGeom>
              <a:avLst/>
              <a:gdLst/>
              <a:ahLst/>
              <a:cxnLst/>
              <a:rect l="l" t="t" r="r" b="b"/>
              <a:pathLst>
                <a:path w="3834257" h="5039995">
                  <a:moveTo>
                    <a:pt x="0" y="0"/>
                  </a:moveTo>
                  <a:lnTo>
                    <a:pt x="3834257" y="0"/>
                  </a:lnTo>
                  <a:lnTo>
                    <a:pt x="3834257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11314" r="-2987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2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4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3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40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4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3" grpId="0"/>
      <p:bldP spid="14" grpId="0"/>
      <p:bldP spid="1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" name="Group 3"/>
          <p:cNvGrpSpPr/>
          <p:nvPr/>
        </p:nvGrpSpPr>
        <p:grpSpPr>
          <a:xfrm>
            <a:off x="988143" y="877824"/>
            <a:ext cx="13774998" cy="2028396"/>
            <a:chOff x="0" y="0"/>
            <a:chExt cx="18366664" cy="270452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366659" cy="2704526"/>
            </a:xfrm>
            <a:custGeom>
              <a:avLst/>
              <a:gdLst/>
              <a:ahLst/>
              <a:cxnLst/>
              <a:rect l="l" t="t" r="r" b="b"/>
              <a:pathLst>
                <a:path w="18366659" h="2704526">
                  <a:moveTo>
                    <a:pt x="0" y="0"/>
                  </a:moveTo>
                  <a:lnTo>
                    <a:pt x="18366659" y="0"/>
                  </a:lnTo>
                  <a:lnTo>
                    <a:pt x="18366659" y="2704526"/>
                  </a:lnTo>
                  <a:lnTo>
                    <a:pt x="0" y="2704526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82324" b="-82324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6675"/>
              <a:ext cx="18366664" cy="263785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 b="1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KINGDOM OF SAUDI ARABIA – MISKALIANS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803349" y="8207283"/>
            <a:ext cx="3141069" cy="1709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TURKI ALSULTAN</a:t>
            </a:r>
          </a:p>
          <a:p>
            <a:pPr algn="ctr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TEAM LEADER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79583" y="2951940"/>
            <a:ext cx="4740726" cy="693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MISK SCHOOLS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179610" y="8207283"/>
            <a:ext cx="2575065" cy="1709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ABDULLAH MOKHTAR A ALRUWAIS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437505" y="8207283"/>
            <a:ext cx="3141069" cy="1709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KHALID MOHAMMAD S ALABDULLATIF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366138" y="8208397"/>
            <a:ext cx="2692822" cy="1709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MOHAMMAD KHALID M ALADAILI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6150702" y="4190162"/>
            <a:ext cx="2632881" cy="3779996"/>
            <a:chOff x="0" y="0"/>
            <a:chExt cx="3510509" cy="503999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510534" cy="5039995"/>
            </a:xfrm>
            <a:custGeom>
              <a:avLst/>
              <a:gdLst/>
              <a:ahLst/>
              <a:cxnLst/>
              <a:rect l="l" t="t" r="r" b="b"/>
              <a:pathLst>
                <a:path w="3510534" h="5039995">
                  <a:moveTo>
                    <a:pt x="0" y="0"/>
                  </a:moveTo>
                  <a:lnTo>
                    <a:pt x="3510534" y="0"/>
                  </a:lnTo>
                  <a:lnTo>
                    <a:pt x="3510534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832" r="-5831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626204" y="4190162"/>
            <a:ext cx="2507228" cy="3779996"/>
            <a:chOff x="0" y="0"/>
            <a:chExt cx="3342970" cy="503999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343021" cy="5039995"/>
            </a:xfrm>
            <a:custGeom>
              <a:avLst/>
              <a:gdLst/>
              <a:ahLst/>
              <a:cxnLst/>
              <a:rect l="l" t="t" r="r" b="b"/>
              <a:pathLst>
                <a:path w="3343021" h="5039995">
                  <a:moveTo>
                    <a:pt x="0" y="0"/>
                  </a:moveTo>
                  <a:lnTo>
                    <a:pt x="3343021" y="0"/>
                  </a:lnTo>
                  <a:lnTo>
                    <a:pt x="3343021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648" r="-1646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379902" y="4190162"/>
            <a:ext cx="2875712" cy="3779996"/>
            <a:chOff x="0" y="0"/>
            <a:chExt cx="3834282" cy="503999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834257" cy="5039995"/>
            </a:xfrm>
            <a:custGeom>
              <a:avLst/>
              <a:gdLst/>
              <a:ahLst/>
              <a:cxnLst/>
              <a:rect l="l" t="t" r="r" b="b"/>
              <a:pathLst>
                <a:path w="3834257" h="5039995">
                  <a:moveTo>
                    <a:pt x="0" y="0"/>
                  </a:moveTo>
                  <a:lnTo>
                    <a:pt x="3834257" y="0"/>
                  </a:lnTo>
                  <a:lnTo>
                    <a:pt x="3834257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117" r="-1118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840097" y="4190162"/>
            <a:ext cx="3064126" cy="3779996"/>
            <a:chOff x="0" y="0"/>
            <a:chExt cx="4085501" cy="503999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085463" cy="5039995"/>
            </a:xfrm>
            <a:custGeom>
              <a:avLst/>
              <a:gdLst/>
              <a:ahLst/>
              <a:cxnLst/>
              <a:rect l="l" t="t" r="r" b="b"/>
              <a:pathLst>
                <a:path w="4085463" h="5039995">
                  <a:moveTo>
                    <a:pt x="0" y="0"/>
                  </a:moveTo>
                  <a:lnTo>
                    <a:pt x="4085463" y="0"/>
                  </a:lnTo>
                  <a:lnTo>
                    <a:pt x="4085463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211" r="-8669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763131" y="763229"/>
            <a:ext cx="2880000" cy="1889998"/>
            <a:chOff x="0" y="0"/>
            <a:chExt cx="3780003" cy="251999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80028" cy="2520061"/>
            </a:xfrm>
            <a:custGeom>
              <a:avLst/>
              <a:gdLst/>
              <a:ahLst/>
              <a:cxnLst/>
              <a:rect l="l" t="t" r="r" b="b"/>
              <a:pathLst>
                <a:path w="3780028" h="2520061">
                  <a:moveTo>
                    <a:pt x="0" y="0"/>
                  </a:moveTo>
                  <a:lnTo>
                    <a:pt x="3780028" y="0"/>
                  </a:lnTo>
                  <a:lnTo>
                    <a:pt x="3780028" y="2520061"/>
                  </a:lnTo>
                  <a:lnTo>
                    <a:pt x="0" y="2520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b="2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4854580" y="3075003"/>
            <a:ext cx="2692832" cy="693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ON-LINE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21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" name="Group 3"/>
          <p:cNvGrpSpPr/>
          <p:nvPr/>
        </p:nvGrpSpPr>
        <p:grpSpPr>
          <a:xfrm>
            <a:off x="1192225" y="778002"/>
            <a:ext cx="12634293" cy="1988344"/>
            <a:chOff x="0" y="0"/>
            <a:chExt cx="16845724" cy="26511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845730" cy="2651126"/>
            </a:xfrm>
            <a:custGeom>
              <a:avLst/>
              <a:gdLst/>
              <a:ahLst/>
              <a:cxnLst/>
              <a:rect l="l" t="t" r="r" b="b"/>
              <a:pathLst>
                <a:path w="16845730" h="2651126">
                  <a:moveTo>
                    <a:pt x="0" y="0"/>
                  </a:moveTo>
                  <a:lnTo>
                    <a:pt x="16845730" y="0"/>
                  </a:lnTo>
                  <a:lnTo>
                    <a:pt x="16845730" y="2651126"/>
                  </a:lnTo>
                  <a:lnTo>
                    <a:pt x="0" y="2651126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73811" b="-73811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6675"/>
              <a:ext cx="16845724" cy="25844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ro-RO" sz="6600" b="1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MOLDOVA</a:t>
              </a:r>
              <a:r>
                <a:rPr lang="en-US" sz="6600" b="1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 - TECH FUSION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313574" y="2790425"/>
            <a:ext cx="8961120" cy="693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ORIZONT LYCEUM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4249400" y="529331"/>
            <a:ext cx="3240000" cy="1889998"/>
            <a:chOff x="0" y="0"/>
            <a:chExt cx="5039995" cy="2519998"/>
          </a:xfrm>
        </p:grpSpPr>
        <p:sp>
          <p:nvSpPr>
            <p:cNvPr id="8" name="Freeform 8" descr="Drapelul Republicii Moldova - Wikipedia"/>
            <p:cNvSpPr/>
            <p:nvPr/>
          </p:nvSpPr>
          <p:spPr>
            <a:xfrm>
              <a:off x="0" y="0"/>
              <a:ext cx="5039995" cy="2520061"/>
            </a:xfrm>
            <a:custGeom>
              <a:avLst/>
              <a:gdLst/>
              <a:ahLst/>
              <a:cxnLst/>
              <a:rect l="l" t="t" r="r" b="b"/>
              <a:pathLst>
                <a:path w="5039995" h="2520061">
                  <a:moveTo>
                    <a:pt x="0" y="0"/>
                  </a:moveTo>
                  <a:lnTo>
                    <a:pt x="5039995" y="0"/>
                  </a:lnTo>
                  <a:lnTo>
                    <a:pt x="5039995" y="2520061"/>
                  </a:lnTo>
                  <a:lnTo>
                    <a:pt x="0" y="2520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2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8483270" y="8062608"/>
            <a:ext cx="2599258" cy="770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967"/>
              </a:lnSpc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DAN SANDU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222134" y="3940188"/>
            <a:ext cx="2825458" cy="3779996"/>
            <a:chOff x="0" y="0"/>
            <a:chExt cx="3767277" cy="503999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67328" cy="5039995"/>
            </a:xfrm>
            <a:custGeom>
              <a:avLst/>
              <a:gdLst/>
              <a:ahLst/>
              <a:cxnLst/>
              <a:rect l="l" t="t" r="r" b="b"/>
              <a:pathLst>
                <a:path w="3767328" h="5039995">
                  <a:moveTo>
                    <a:pt x="0" y="0"/>
                  </a:moveTo>
                  <a:lnTo>
                    <a:pt x="3767328" y="0"/>
                  </a:lnTo>
                  <a:lnTo>
                    <a:pt x="3767328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1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961596" y="7957699"/>
            <a:ext cx="3054725" cy="1221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SERGIU CORLAT </a:t>
            </a:r>
            <a:r>
              <a:rPr lang="en-US" sz="36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TEAM LEADER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4674375" y="3940188"/>
            <a:ext cx="2835002" cy="3779996"/>
            <a:chOff x="0" y="0"/>
            <a:chExt cx="3780003" cy="503999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780028" cy="5039995"/>
            </a:xfrm>
            <a:custGeom>
              <a:avLst/>
              <a:gdLst/>
              <a:ahLst/>
              <a:cxnLst/>
              <a:rect l="l" t="t" r="r" b="b"/>
              <a:pathLst>
                <a:path w="3780028" h="5039995">
                  <a:moveTo>
                    <a:pt x="0" y="0"/>
                  </a:moveTo>
                  <a:lnTo>
                    <a:pt x="3780028" y="0"/>
                  </a:lnTo>
                  <a:lnTo>
                    <a:pt x="3780028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4741393" y="8058588"/>
            <a:ext cx="2762917" cy="1221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ALIN POPESCU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8391830" y="3940188"/>
            <a:ext cx="2782138" cy="3779996"/>
            <a:chOff x="0" y="0"/>
            <a:chExt cx="3709518" cy="503999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709543" cy="5039995"/>
            </a:xfrm>
            <a:custGeom>
              <a:avLst/>
              <a:gdLst/>
              <a:ahLst/>
              <a:cxnLst/>
              <a:rect l="l" t="t" r="r" b="b"/>
              <a:pathLst>
                <a:path w="3709543" h="5039995">
                  <a:moveTo>
                    <a:pt x="0" y="0"/>
                  </a:moveTo>
                  <a:lnTo>
                    <a:pt x="3709543" y="0"/>
                  </a:lnTo>
                  <a:lnTo>
                    <a:pt x="3709543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8082" r="-17505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5295597" y="8091021"/>
            <a:ext cx="2454050" cy="140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7"/>
              </a:lnSpc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ROBERT BARBUȚA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1800761" y="3940188"/>
            <a:ext cx="2892428" cy="3779996"/>
            <a:chOff x="0" y="0"/>
            <a:chExt cx="3856571" cy="503999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856609" cy="5039995"/>
            </a:xfrm>
            <a:custGeom>
              <a:avLst/>
              <a:gdLst/>
              <a:ahLst/>
              <a:cxnLst/>
              <a:rect l="l" t="t" r="r" b="b"/>
              <a:pathLst>
                <a:path w="3856609" h="5039995">
                  <a:moveTo>
                    <a:pt x="0" y="0"/>
                  </a:moveTo>
                  <a:lnTo>
                    <a:pt x="3856609" y="0"/>
                  </a:lnTo>
                  <a:lnTo>
                    <a:pt x="3856609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1909231" y="8162220"/>
            <a:ext cx="2692517" cy="1221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OCTAVIAN HARCEL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5204157" y="3940188"/>
            <a:ext cx="2636930" cy="3779996"/>
            <a:chOff x="0" y="0"/>
            <a:chExt cx="3515906" cy="503999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515868" cy="5039995"/>
            </a:xfrm>
            <a:custGeom>
              <a:avLst/>
              <a:gdLst/>
              <a:ahLst/>
              <a:cxnLst/>
              <a:rect l="l" t="t" r="r" b="b"/>
              <a:pathLst>
                <a:path w="3515868" h="5039995">
                  <a:moveTo>
                    <a:pt x="0" y="0"/>
                  </a:moveTo>
                  <a:lnTo>
                    <a:pt x="3515868" y="0"/>
                  </a:lnTo>
                  <a:lnTo>
                    <a:pt x="3515868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9515" r="-16950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5" grpId="0"/>
      <p:bldP spid="18" grpId="0"/>
      <p:bldP spid="21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" name="Group 3"/>
          <p:cNvGrpSpPr/>
          <p:nvPr/>
        </p:nvGrpSpPr>
        <p:grpSpPr>
          <a:xfrm>
            <a:off x="855097" y="569509"/>
            <a:ext cx="13036496" cy="1988344"/>
            <a:chOff x="0" y="0"/>
            <a:chExt cx="17381995" cy="26511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381998" cy="2651126"/>
            </a:xfrm>
            <a:custGeom>
              <a:avLst/>
              <a:gdLst/>
              <a:ahLst/>
              <a:cxnLst/>
              <a:rect l="l" t="t" r="r" b="b"/>
              <a:pathLst>
                <a:path w="17381998" h="2651126">
                  <a:moveTo>
                    <a:pt x="0" y="0"/>
                  </a:moveTo>
                  <a:lnTo>
                    <a:pt x="17381998" y="0"/>
                  </a:lnTo>
                  <a:lnTo>
                    <a:pt x="17381998" y="2651126"/>
                  </a:lnTo>
                  <a:lnTo>
                    <a:pt x="0" y="2651126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77752" b="-77752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6675"/>
              <a:ext cx="17381995" cy="258445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 b="1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MOLDOVA - ALGORITHMICS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46537" y="2674439"/>
            <a:ext cx="8961120" cy="693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ORIZONT LYCEUM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4292795" y="569509"/>
            <a:ext cx="3240000" cy="1889998"/>
            <a:chOff x="0" y="0"/>
            <a:chExt cx="5039995" cy="2519998"/>
          </a:xfrm>
        </p:grpSpPr>
        <p:sp>
          <p:nvSpPr>
            <p:cNvPr id="8" name="Freeform 8" descr="Drapelul Republicii Moldova - Wikipedia"/>
            <p:cNvSpPr/>
            <p:nvPr/>
          </p:nvSpPr>
          <p:spPr>
            <a:xfrm>
              <a:off x="0" y="0"/>
              <a:ext cx="5039995" cy="2520061"/>
            </a:xfrm>
            <a:custGeom>
              <a:avLst/>
              <a:gdLst/>
              <a:ahLst/>
              <a:cxnLst/>
              <a:rect l="l" t="t" r="r" b="b"/>
              <a:pathLst>
                <a:path w="5039995" h="2520061">
                  <a:moveTo>
                    <a:pt x="0" y="0"/>
                  </a:moveTo>
                  <a:lnTo>
                    <a:pt x="5039995" y="0"/>
                  </a:lnTo>
                  <a:lnTo>
                    <a:pt x="5039995" y="2520061"/>
                  </a:lnTo>
                  <a:lnTo>
                    <a:pt x="0" y="2520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2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1287735" y="7899082"/>
            <a:ext cx="2853509" cy="140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7"/>
              </a:lnSpc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ANDREEA ȘANDREAN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855097" y="3967372"/>
            <a:ext cx="2563863" cy="3779996"/>
            <a:chOff x="0" y="0"/>
            <a:chExt cx="3418484" cy="503999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418459" cy="5039995"/>
            </a:xfrm>
            <a:custGeom>
              <a:avLst/>
              <a:gdLst/>
              <a:ahLst/>
              <a:cxnLst/>
              <a:rect l="l" t="t" r="r" b="b"/>
              <a:pathLst>
                <a:path w="3418459" h="5039995">
                  <a:moveTo>
                    <a:pt x="0" y="0"/>
                  </a:moveTo>
                  <a:lnTo>
                    <a:pt x="3418459" y="0"/>
                  </a:lnTo>
                  <a:lnTo>
                    <a:pt x="3418459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0027" r="-11457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04396" y="7899082"/>
            <a:ext cx="3394767" cy="140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7"/>
              </a:lnSpc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NICHITA NARTEA </a:t>
            </a:r>
            <a:r>
              <a:rPr lang="en-US" sz="36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TEAM LEADER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4100055" y="3949151"/>
            <a:ext cx="3015510" cy="3779996"/>
            <a:chOff x="0" y="0"/>
            <a:chExt cx="4020680" cy="503999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020693" cy="5039995"/>
            </a:xfrm>
            <a:custGeom>
              <a:avLst/>
              <a:gdLst/>
              <a:ahLst/>
              <a:cxnLst/>
              <a:rect l="l" t="t" r="r" b="b"/>
              <a:pathLst>
                <a:path w="4020693" h="5039995">
                  <a:moveTo>
                    <a:pt x="0" y="0"/>
                  </a:moveTo>
                  <a:lnTo>
                    <a:pt x="4020693" y="0"/>
                  </a:lnTo>
                  <a:lnTo>
                    <a:pt x="4020693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4082044" y="7867269"/>
            <a:ext cx="2832630" cy="770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7"/>
              </a:lnSpc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ALEXEI BACA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7826350" y="3967372"/>
            <a:ext cx="2853842" cy="3779996"/>
            <a:chOff x="0" y="0"/>
            <a:chExt cx="3805123" cy="503999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3805174" cy="5039995"/>
            </a:xfrm>
            <a:custGeom>
              <a:avLst/>
              <a:gdLst/>
              <a:ahLst/>
              <a:cxnLst/>
              <a:rect l="l" t="t" r="r" b="b"/>
              <a:pathLst>
                <a:path w="3805174" h="5039995">
                  <a:moveTo>
                    <a:pt x="0" y="0"/>
                  </a:moveTo>
                  <a:lnTo>
                    <a:pt x="3805174" y="0"/>
                  </a:lnTo>
                  <a:lnTo>
                    <a:pt x="3805174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5665" r="-6737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7537885" y="7917809"/>
            <a:ext cx="3173673" cy="140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7"/>
              </a:lnSpc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ANASTASIA CORSAC 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1256416" y="3966162"/>
            <a:ext cx="3036389" cy="3779996"/>
            <a:chOff x="0" y="0"/>
            <a:chExt cx="4048519" cy="503999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048506" cy="5039995"/>
            </a:xfrm>
            <a:custGeom>
              <a:avLst/>
              <a:gdLst/>
              <a:ahLst/>
              <a:cxnLst/>
              <a:rect l="l" t="t" r="r" b="b"/>
              <a:pathLst>
                <a:path w="4048506" h="5039995">
                  <a:moveTo>
                    <a:pt x="0" y="0"/>
                  </a:moveTo>
                  <a:lnTo>
                    <a:pt x="4048506" y="0"/>
                  </a:lnTo>
                  <a:lnTo>
                    <a:pt x="4048506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4819566" y="8020241"/>
            <a:ext cx="2853509" cy="1221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ALEXANDRA KIRILLOV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4821052" y="3949151"/>
            <a:ext cx="2850547" cy="3779996"/>
            <a:chOff x="0" y="0"/>
            <a:chExt cx="3800729" cy="503999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3800729" cy="5039995"/>
            </a:xfrm>
            <a:custGeom>
              <a:avLst/>
              <a:gdLst/>
              <a:ahLst/>
              <a:cxnLst/>
              <a:rect l="l" t="t" r="r" b="b"/>
              <a:pathLst>
                <a:path w="3800729" h="5039995">
                  <a:moveTo>
                    <a:pt x="0" y="0"/>
                  </a:moveTo>
                  <a:lnTo>
                    <a:pt x="3800729" y="0"/>
                  </a:lnTo>
                  <a:lnTo>
                    <a:pt x="3800729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28316" t="-17039" r="-26885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5" grpId="0"/>
      <p:bldP spid="18" grpId="0"/>
      <p:bldP spid="21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" name="Group 3"/>
          <p:cNvGrpSpPr/>
          <p:nvPr/>
        </p:nvGrpSpPr>
        <p:grpSpPr>
          <a:xfrm>
            <a:off x="1536192" y="877824"/>
            <a:ext cx="10881951" cy="2249424"/>
            <a:chOff x="0" y="0"/>
            <a:chExt cx="14509267" cy="29992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509266" cy="2999232"/>
            </a:xfrm>
            <a:custGeom>
              <a:avLst/>
              <a:gdLst/>
              <a:ahLst/>
              <a:cxnLst/>
              <a:rect l="l" t="t" r="r" b="b"/>
              <a:pathLst>
                <a:path w="14509266" h="2999232">
                  <a:moveTo>
                    <a:pt x="0" y="0"/>
                  </a:moveTo>
                  <a:lnTo>
                    <a:pt x="14509266" y="0"/>
                  </a:lnTo>
                  <a:lnTo>
                    <a:pt x="14509266" y="2999232"/>
                  </a:lnTo>
                  <a:lnTo>
                    <a:pt x="0" y="299923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4262" b="-44262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6675"/>
              <a:ext cx="14509267" cy="293255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 b="1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SLOVAKIA - GAMČÁCI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27632" y="2895971"/>
            <a:ext cx="8961120" cy="693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GRÖSSLINGOVÁ 18, BRATISLAVA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94265" y="8382210"/>
            <a:ext cx="3401606" cy="1709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MICHAL ANDERLE</a:t>
            </a:r>
          </a:p>
          <a:p>
            <a:pPr algn="ctr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TEAM LEADER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292129" y="8361274"/>
            <a:ext cx="3076518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OLEKSII KATAIEV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144056" y="8430520"/>
            <a:ext cx="2552948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MATEJ CISKO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4483713" y="4350772"/>
            <a:ext cx="2785548" cy="3779996"/>
            <a:chOff x="0" y="0"/>
            <a:chExt cx="3714064" cy="503999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14115" cy="5039995"/>
            </a:xfrm>
            <a:custGeom>
              <a:avLst/>
              <a:gdLst/>
              <a:ahLst/>
              <a:cxnLst/>
              <a:rect l="l" t="t" r="r" b="b"/>
              <a:pathLst>
                <a:path w="3714115" h="5039995">
                  <a:moveTo>
                    <a:pt x="0" y="0"/>
                  </a:moveTo>
                  <a:lnTo>
                    <a:pt x="3714115" y="0"/>
                  </a:lnTo>
                  <a:lnTo>
                    <a:pt x="3714115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6441" r="-16441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4331599" y="8430520"/>
            <a:ext cx="2923670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MARIÁN KOVAĽ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032731" y="8361274"/>
            <a:ext cx="2923670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ŠTEFAN MIKULAJ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098709" y="4350772"/>
            <a:ext cx="2785548" cy="3779996"/>
            <a:chOff x="0" y="0"/>
            <a:chExt cx="3714064" cy="503999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714115" cy="5039995"/>
            </a:xfrm>
            <a:custGeom>
              <a:avLst/>
              <a:gdLst/>
              <a:ahLst/>
              <a:cxnLst/>
              <a:rect l="l" t="t" r="r" b="b"/>
              <a:pathLst>
                <a:path w="3714115" h="5039995">
                  <a:moveTo>
                    <a:pt x="0" y="0"/>
                  </a:moveTo>
                  <a:lnTo>
                    <a:pt x="3714115" y="0"/>
                  </a:lnTo>
                  <a:lnTo>
                    <a:pt x="3714115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7273" r="-7272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379016" y="724957"/>
            <a:ext cx="2880000" cy="1889998"/>
            <a:chOff x="0" y="0"/>
            <a:chExt cx="3780003" cy="2519998"/>
          </a:xfrm>
        </p:grpSpPr>
        <p:sp>
          <p:nvSpPr>
            <p:cNvPr id="17" name="Freeform 17" descr="Fișier:Flag of Slovakia.svg"/>
            <p:cNvSpPr/>
            <p:nvPr/>
          </p:nvSpPr>
          <p:spPr>
            <a:xfrm>
              <a:off x="0" y="0"/>
              <a:ext cx="3780028" cy="2520061"/>
            </a:xfrm>
            <a:custGeom>
              <a:avLst/>
              <a:gdLst/>
              <a:ahLst/>
              <a:cxnLst/>
              <a:rect l="l" t="t" r="r" b="b"/>
              <a:pathLst>
                <a:path w="3780028" h="2520061">
                  <a:moveTo>
                    <a:pt x="0" y="0"/>
                  </a:moveTo>
                  <a:lnTo>
                    <a:pt x="3780028" y="0"/>
                  </a:lnTo>
                  <a:lnTo>
                    <a:pt x="3780028" y="2520061"/>
                  </a:lnTo>
                  <a:lnTo>
                    <a:pt x="0" y="2520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b="2"/>
              </a:stretch>
            </a:blip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4139281" y="2895971"/>
            <a:ext cx="3076518" cy="601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ON-LINE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8002895" y="4350772"/>
            <a:ext cx="2785548" cy="3779996"/>
            <a:chOff x="0" y="0"/>
            <a:chExt cx="3714064" cy="503999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14115" cy="5039995"/>
            </a:xfrm>
            <a:custGeom>
              <a:avLst/>
              <a:gdLst/>
              <a:ahLst/>
              <a:cxnLst/>
              <a:rect l="l" t="t" r="r" b="b"/>
              <a:pathLst>
                <a:path w="3714115" h="5039995">
                  <a:moveTo>
                    <a:pt x="0" y="0"/>
                  </a:moveTo>
                  <a:lnTo>
                    <a:pt x="3714115" y="0"/>
                  </a:lnTo>
                  <a:lnTo>
                    <a:pt x="3714115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7849" r="-17848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1415141" y="4350772"/>
            <a:ext cx="2785548" cy="3779996"/>
            <a:chOff x="0" y="0"/>
            <a:chExt cx="3714064" cy="503999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714115" cy="5039995"/>
            </a:xfrm>
            <a:custGeom>
              <a:avLst/>
              <a:gdLst/>
              <a:ahLst/>
              <a:cxnLst/>
              <a:rect l="l" t="t" r="r" b="b"/>
              <a:pathLst>
                <a:path w="3714115" h="5039995">
                  <a:moveTo>
                    <a:pt x="0" y="0"/>
                  </a:moveTo>
                  <a:lnTo>
                    <a:pt x="3714115" y="0"/>
                  </a:lnTo>
                  <a:lnTo>
                    <a:pt x="3714115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8879" r="-18878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827377" y="4350772"/>
            <a:ext cx="2785548" cy="3779996"/>
            <a:chOff x="0" y="0"/>
            <a:chExt cx="3714064" cy="503999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714115" cy="5039995"/>
            </a:xfrm>
            <a:custGeom>
              <a:avLst/>
              <a:gdLst/>
              <a:ahLst/>
              <a:cxnLst/>
              <a:rect l="l" t="t" r="r" b="b"/>
              <a:pathLst>
                <a:path w="3714115" h="5039995">
                  <a:moveTo>
                    <a:pt x="0" y="0"/>
                  </a:moveTo>
                  <a:lnTo>
                    <a:pt x="3714115" y="0"/>
                  </a:lnTo>
                  <a:lnTo>
                    <a:pt x="3714115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7273" r="-7272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2" grpId="0"/>
      <p:bldP spid="13" grpId="0"/>
      <p:bldP spid="1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" name="Group 3"/>
          <p:cNvGrpSpPr/>
          <p:nvPr/>
        </p:nvGrpSpPr>
        <p:grpSpPr>
          <a:xfrm>
            <a:off x="1098709" y="545240"/>
            <a:ext cx="10881951" cy="2249424"/>
            <a:chOff x="0" y="0"/>
            <a:chExt cx="14509267" cy="29992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509266" cy="2999232"/>
            </a:xfrm>
            <a:custGeom>
              <a:avLst/>
              <a:gdLst/>
              <a:ahLst/>
              <a:cxnLst/>
              <a:rect l="l" t="t" r="r" b="b"/>
              <a:pathLst>
                <a:path w="14509266" h="2999232">
                  <a:moveTo>
                    <a:pt x="0" y="0"/>
                  </a:moveTo>
                  <a:lnTo>
                    <a:pt x="14509266" y="0"/>
                  </a:lnTo>
                  <a:lnTo>
                    <a:pt x="14509266" y="2999232"/>
                  </a:lnTo>
                  <a:lnTo>
                    <a:pt x="0" y="299923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44262" b="-44262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6675"/>
              <a:ext cx="14509267" cy="293255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 b="1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SLOVAKIA – GAMČÁCI2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72210" y="2895971"/>
            <a:ext cx="12919100" cy="693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GRAMMAR SCHOOL, GRÖSSLINGOVÁ 18, BRATISLAVA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94265" y="8382210"/>
            <a:ext cx="3401606" cy="1709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MICHAL ANDERLE</a:t>
            </a:r>
          </a:p>
          <a:p>
            <a:pPr algn="ctr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TEAM LEADER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292129" y="8361274"/>
            <a:ext cx="3076518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RADKO BÁBÍČEK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144056" y="8430520"/>
            <a:ext cx="2552948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JAKUB HLADÍK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31599" y="8430520"/>
            <a:ext cx="2923670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MATÚŠ FÜLÖP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032731" y="8361274"/>
            <a:ext cx="2923670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VIOLA LEPEJOVÁ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4379016" y="647700"/>
            <a:ext cx="2880000" cy="1889998"/>
            <a:chOff x="0" y="0"/>
            <a:chExt cx="3780003" cy="2519998"/>
          </a:xfrm>
        </p:grpSpPr>
        <p:sp>
          <p:nvSpPr>
            <p:cNvPr id="13" name="Freeform 13" descr="Fișier:Flag of Slovakia.svg"/>
            <p:cNvSpPr/>
            <p:nvPr/>
          </p:nvSpPr>
          <p:spPr>
            <a:xfrm>
              <a:off x="0" y="0"/>
              <a:ext cx="3780028" cy="2520061"/>
            </a:xfrm>
            <a:custGeom>
              <a:avLst/>
              <a:gdLst/>
              <a:ahLst/>
              <a:cxnLst/>
              <a:rect l="l" t="t" r="r" b="b"/>
              <a:pathLst>
                <a:path w="3780028" h="2520061">
                  <a:moveTo>
                    <a:pt x="0" y="0"/>
                  </a:moveTo>
                  <a:lnTo>
                    <a:pt x="3780028" y="0"/>
                  </a:lnTo>
                  <a:lnTo>
                    <a:pt x="3780028" y="2520061"/>
                  </a:lnTo>
                  <a:lnTo>
                    <a:pt x="0" y="2520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2"/>
              </a:stretch>
            </a:blip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4139281" y="2895971"/>
            <a:ext cx="3076518" cy="601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ON-LINE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098709" y="4350772"/>
            <a:ext cx="2785548" cy="3779996"/>
            <a:chOff x="0" y="0"/>
            <a:chExt cx="3714064" cy="503999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714115" cy="5039995"/>
            </a:xfrm>
            <a:custGeom>
              <a:avLst/>
              <a:gdLst/>
              <a:ahLst/>
              <a:cxnLst/>
              <a:rect l="l" t="t" r="r" b="b"/>
              <a:pathLst>
                <a:path w="3714115" h="5039995">
                  <a:moveTo>
                    <a:pt x="0" y="0"/>
                  </a:moveTo>
                  <a:lnTo>
                    <a:pt x="3714115" y="0"/>
                  </a:lnTo>
                  <a:lnTo>
                    <a:pt x="3714115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7273" r="-7272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4561161" y="4350772"/>
            <a:ext cx="2785548" cy="3779996"/>
            <a:chOff x="0" y="0"/>
            <a:chExt cx="3714064" cy="503999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714115" cy="5039995"/>
            </a:xfrm>
            <a:custGeom>
              <a:avLst/>
              <a:gdLst/>
              <a:ahLst/>
              <a:cxnLst/>
              <a:rect l="l" t="t" r="r" b="b"/>
              <a:pathLst>
                <a:path w="3714115" h="5039995">
                  <a:moveTo>
                    <a:pt x="0" y="0"/>
                  </a:moveTo>
                  <a:lnTo>
                    <a:pt x="3714115" y="0"/>
                  </a:lnTo>
                  <a:lnTo>
                    <a:pt x="3714115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17849" r="-17848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002895" y="4350772"/>
            <a:ext cx="2785548" cy="3779996"/>
            <a:chOff x="0" y="0"/>
            <a:chExt cx="3714064" cy="503999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14115" cy="5039995"/>
            </a:xfrm>
            <a:custGeom>
              <a:avLst/>
              <a:gdLst/>
              <a:ahLst/>
              <a:cxnLst/>
              <a:rect l="l" t="t" r="r" b="b"/>
              <a:pathLst>
                <a:path w="3714115" h="5039995">
                  <a:moveTo>
                    <a:pt x="0" y="0"/>
                  </a:moveTo>
                  <a:lnTo>
                    <a:pt x="3714115" y="0"/>
                  </a:lnTo>
                  <a:lnTo>
                    <a:pt x="3714115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7849" r="-17848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1297193" y="4350772"/>
            <a:ext cx="2785548" cy="3779996"/>
            <a:chOff x="0" y="0"/>
            <a:chExt cx="3714064" cy="503999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3714115" cy="5039995"/>
            </a:xfrm>
            <a:custGeom>
              <a:avLst/>
              <a:gdLst/>
              <a:ahLst/>
              <a:cxnLst/>
              <a:rect l="l" t="t" r="r" b="b"/>
              <a:pathLst>
                <a:path w="3714115" h="5039995">
                  <a:moveTo>
                    <a:pt x="0" y="0"/>
                  </a:moveTo>
                  <a:lnTo>
                    <a:pt x="3714115" y="0"/>
                  </a:lnTo>
                  <a:lnTo>
                    <a:pt x="3714115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17849" r="-17848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792582" y="4350772"/>
            <a:ext cx="2785548" cy="3779996"/>
            <a:chOff x="0" y="0"/>
            <a:chExt cx="3714064" cy="503999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714115" cy="5039995"/>
            </a:xfrm>
            <a:custGeom>
              <a:avLst/>
              <a:gdLst/>
              <a:ahLst/>
              <a:cxnLst/>
              <a:rect l="l" t="t" r="r" b="b"/>
              <a:pathLst>
                <a:path w="3714115" h="5039995">
                  <a:moveTo>
                    <a:pt x="0" y="0"/>
                  </a:moveTo>
                  <a:lnTo>
                    <a:pt x="3714115" y="0"/>
                  </a:lnTo>
                  <a:lnTo>
                    <a:pt x="3714115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17849" r="-17848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" name="Group 3"/>
          <p:cNvGrpSpPr/>
          <p:nvPr/>
        </p:nvGrpSpPr>
        <p:grpSpPr>
          <a:xfrm>
            <a:off x="1077763" y="877824"/>
            <a:ext cx="12705798" cy="2249424"/>
            <a:chOff x="0" y="0"/>
            <a:chExt cx="16941063" cy="29992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941068" cy="2999232"/>
            </a:xfrm>
            <a:custGeom>
              <a:avLst/>
              <a:gdLst/>
              <a:ahLst/>
              <a:cxnLst/>
              <a:rect l="l" t="t" r="r" b="b"/>
              <a:pathLst>
                <a:path w="16941068" h="2999232">
                  <a:moveTo>
                    <a:pt x="0" y="0"/>
                  </a:moveTo>
                  <a:lnTo>
                    <a:pt x="16941068" y="0"/>
                  </a:lnTo>
                  <a:lnTo>
                    <a:pt x="16941068" y="2999232"/>
                  </a:lnTo>
                  <a:lnTo>
                    <a:pt x="0" y="2999232"/>
                  </a:lnTo>
                  <a:close/>
                </a:path>
              </a:pathLst>
            </a:custGeom>
            <a:blipFill>
              <a:blip r:embed="rId4">
                <a:alphaModFix amt="0"/>
              </a:blip>
              <a:stretch>
                <a:fillRect t="-60060" b="-60060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6675"/>
              <a:ext cx="16941063" cy="293255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 b="1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SWEDEN - VI TÄVLAR FRÅN GÖTEBORG!!!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94265" y="8382210"/>
            <a:ext cx="3401606" cy="1709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JOSHUA ANDERSSON</a:t>
            </a:r>
          </a:p>
          <a:p>
            <a:pPr algn="ctr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TEAM LEADER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4403743" y="4350772"/>
            <a:ext cx="2625147" cy="3779996"/>
            <a:chOff x="0" y="0"/>
            <a:chExt cx="3500196" cy="503999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500247" cy="5039995"/>
            </a:xfrm>
            <a:custGeom>
              <a:avLst/>
              <a:gdLst/>
              <a:ahLst/>
              <a:cxnLst/>
              <a:rect l="l" t="t" r="r" b="b"/>
              <a:pathLst>
                <a:path w="3500247" h="5039995">
                  <a:moveTo>
                    <a:pt x="0" y="0"/>
                  </a:moveTo>
                  <a:lnTo>
                    <a:pt x="3500247" y="0"/>
                  </a:lnTo>
                  <a:lnTo>
                    <a:pt x="3500247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0772" r="-10771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4292129" y="8361274"/>
            <a:ext cx="3076518" cy="601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TEO LOVMAR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8052616" y="4350772"/>
            <a:ext cx="2625147" cy="3779996"/>
            <a:chOff x="0" y="0"/>
            <a:chExt cx="3500196" cy="503999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500247" cy="5039995"/>
            </a:xfrm>
            <a:custGeom>
              <a:avLst/>
              <a:gdLst/>
              <a:ahLst/>
              <a:cxnLst/>
              <a:rect l="l" t="t" r="r" b="b"/>
              <a:pathLst>
                <a:path w="3500247" h="5039995">
                  <a:moveTo>
                    <a:pt x="0" y="0"/>
                  </a:moveTo>
                  <a:lnTo>
                    <a:pt x="3500247" y="0"/>
                  </a:lnTo>
                  <a:lnTo>
                    <a:pt x="3500247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5999" r="-5999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144056" y="8430520"/>
            <a:ext cx="2552948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MARTIN ZHANG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4483713" y="4350772"/>
            <a:ext cx="2785548" cy="3779996"/>
            <a:chOff x="0" y="0"/>
            <a:chExt cx="3714064" cy="503999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714115" cy="5039995"/>
            </a:xfrm>
            <a:custGeom>
              <a:avLst/>
              <a:gdLst/>
              <a:ahLst/>
              <a:cxnLst/>
              <a:rect l="l" t="t" r="r" b="b"/>
              <a:pathLst>
                <a:path w="3714115" h="5039995">
                  <a:moveTo>
                    <a:pt x="0" y="0"/>
                  </a:moveTo>
                  <a:lnTo>
                    <a:pt x="3714115" y="0"/>
                  </a:lnTo>
                  <a:lnTo>
                    <a:pt x="3714115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853" r="-906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4331599" y="8430520"/>
            <a:ext cx="2923670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ANNIE KARHEIDING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032731" y="8361274"/>
            <a:ext cx="2923670" cy="601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MAX BYLUND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1297945" y="4350772"/>
            <a:ext cx="2485615" cy="3779996"/>
            <a:chOff x="0" y="0"/>
            <a:chExt cx="3314154" cy="503999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314192" cy="5039995"/>
            </a:xfrm>
            <a:custGeom>
              <a:avLst/>
              <a:gdLst/>
              <a:ahLst/>
              <a:cxnLst/>
              <a:rect l="l" t="t" r="r" b="b"/>
              <a:pathLst>
                <a:path w="3314192" h="5039995">
                  <a:moveTo>
                    <a:pt x="0" y="0"/>
                  </a:moveTo>
                  <a:lnTo>
                    <a:pt x="3314192" y="0"/>
                  </a:lnTo>
                  <a:lnTo>
                    <a:pt x="3314192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7027" r="-7027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757733" y="4350772"/>
            <a:ext cx="3239767" cy="3779996"/>
            <a:chOff x="0" y="0"/>
            <a:chExt cx="4319689" cy="503999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319651" cy="5039995"/>
            </a:xfrm>
            <a:custGeom>
              <a:avLst/>
              <a:gdLst/>
              <a:ahLst/>
              <a:cxnLst/>
              <a:rect l="l" t="t" r="r" b="b"/>
              <a:pathLst>
                <a:path w="4319651" h="5039995">
                  <a:moveTo>
                    <a:pt x="0" y="0"/>
                  </a:moveTo>
                  <a:lnTo>
                    <a:pt x="4319651" y="0"/>
                  </a:lnTo>
                  <a:lnTo>
                    <a:pt x="4319651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28088" t="-8099" r="-33360" b="-30274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4139281" y="2895971"/>
            <a:ext cx="3076518" cy="601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ON-LINE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4200689" y="556231"/>
            <a:ext cx="2880000" cy="1889998"/>
            <a:chOff x="0" y="0"/>
            <a:chExt cx="4012743" cy="2519998"/>
          </a:xfrm>
        </p:grpSpPr>
        <p:sp>
          <p:nvSpPr>
            <p:cNvPr id="23" name="Freeform 23" descr="Drapelul Suediei"/>
            <p:cNvSpPr/>
            <p:nvPr/>
          </p:nvSpPr>
          <p:spPr>
            <a:xfrm>
              <a:off x="0" y="0"/>
              <a:ext cx="4012692" cy="2520061"/>
            </a:xfrm>
            <a:custGeom>
              <a:avLst/>
              <a:gdLst/>
              <a:ahLst/>
              <a:cxnLst/>
              <a:rect l="l" t="t" r="r" b="b"/>
              <a:pathLst>
                <a:path w="4012692" h="2520061">
                  <a:moveTo>
                    <a:pt x="0" y="0"/>
                  </a:moveTo>
                  <a:lnTo>
                    <a:pt x="4012692" y="0"/>
                  </a:lnTo>
                  <a:lnTo>
                    <a:pt x="4012692" y="2520061"/>
                  </a:lnTo>
                  <a:lnTo>
                    <a:pt x="0" y="2520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r="-1" b="2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169203" y="3101683"/>
            <a:ext cx="8961120" cy="693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KODSPORT SVERIGE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5" grpId="0"/>
      <p:bldP spid="16" grpId="0"/>
      <p:bldP spid="21" grpId="0"/>
      <p:bldP spid="2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" name="Group 3"/>
          <p:cNvGrpSpPr/>
          <p:nvPr/>
        </p:nvGrpSpPr>
        <p:grpSpPr>
          <a:xfrm>
            <a:off x="1077763" y="877824"/>
            <a:ext cx="12705798" cy="2249424"/>
            <a:chOff x="0" y="0"/>
            <a:chExt cx="16941063" cy="29992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941068" cy="2999232"/>
            </a:xfrm>
            <a:custGeom>
              <a:avLst/>
              <a:gdLst/>
              <a:ahLst/>
              <a:cxnLst/>
              <a:rect l="l" t="t" r="r" b="b"/>
              <a:pathLst>
                <a:path w="16941068" h="2999232">
                  <a:moveTo>
                    <a:pt x="0" y="0"/>
                  </a:moveTo>
                  <a:lnTo>
                    <a:pt x="16941068" y="0"/>
                  </a:lnTo>
                  <a:lnTo>
                    <a:pt x="16941068" y="2999232"/>
                  </a:lnTo>
                  <a:lnTo>
                    <a:pt x="0" y="2999232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60060" b="-60060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6675"/>
              <a:ext cx="16941063" cy="2932557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 b="1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SWEDEN - VI TÄVLAR FRÅN STOCKHOLM!!!</a:t>
              </a: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94265" y="8382210"/>
            <a:ext cx="3401606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HARRY ZHANG</a:t>
            </a:r>
          </a:p>
          <a:p>
            <a:pPr algn="ctr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TEAM LEADER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4523853" y="4350772"/>
            <a:ext cx="2936234" cy="3779996"/>
            <a:chOff x="0" y="0"/>
            <a:chExt cx="3914978" cy="503999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915029" cy="5039995"/>
            </a:xfrm>
            <a:custGeom>
              <a:avLst/>
              <a:gdLst/>
              <a:ahLst/>
              <a:cxnLst/>
              <a:rect l="l" t="t" r="r" b="b"/>
              <a:pathLst>
                <a:path w="3915029" h="5039995">
                  <a:moveTo>
                    <a:pt x="0" y="0"/>
                  </a:moveTo>
                  <a:lnTo>
                    <a:pt x="3915029" y="0"/>
                  </a:lnTo>
                  <a:lnTo>
                    <a:pt x="3915029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334" r="-4333" b="-1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4292129" y="8361274"/>
            <a:ext cx="3076518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VLADYSLAV LEVCHENKO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8052616" y="4350772"/>
            <a:ext cx="2625147" cy="3779996"/>
            <a:chOff x="0" y="0"/>
            <a:chExt cx="3500196" cy="503999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500247" cy="5039995"/>
            </a:xfrm>
            <a:custGeom>
              <a:avLst/>
              <a:gdLst/>
              <a:ahLst/>
              <a:cxnLst/>
              <a:rect l="l" t="t" r="r" b="b"/>
              <a:pathLst>
                <a:path w="3500247" h="5039995">
                  <a:moveTo>
                    <a:pt x="0" y="0"/>
                  </a:moveTo>
                  <a:lnTo>
                    <a:pt x="3500247" y="0"/>
                  </a:lnTo>
                  <a:lnTo>
                    <a:pt x="3500247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552" r="-3552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8144056" y="8430520"/>
            <a:ext cx="2552948" cy="601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SAMUEL QI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4483713" y="4350772"/>
            <a:ext cx="2785548" cy="3779996"/>
            <a:chOff x="0" y="0"/>
            <a:chExt cx="3714064" cy="503999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3714115" cy="5039995"/>
            </a:xfrm>
            <a:custGeom>
              <a:avLst/>
              <a:gdLst/>
              <a:ahLst/>
              <a:cxnLst/>
              <a:rect l="l" t="t" r="r" b="b"/>
              <a:pathLst>
                <a:path w="3714115" h="5039995">
                  <a:moveTo>
                    <a:pt x="0" y="0"/>
                  </a:moveTo>
                  <a:lnTo>
                    <a:pt x="3714115" y="0"/>
                  </a:lnTo>
                  <a:lnTo>
                    <a:pt x="3714115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984" r="-982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4331599" y="8430520"/>
            <a:ext cx="2923670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SAMUEL BACKLUND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850385" y="8361274"/>
            <a:ext cx="3461918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SIMON PERSSON HOLM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1228175" y="4350772"/>
            <a:ext cx="2625157" cy="3779996"/>
            <a:chOff x="0" y="0"/>
            <a:chExt cx="3500209" cy="503999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500247" cy="5039995"/>
            </a:xfrm>
            <a:custGeom>
              <a:avLst/>
              <a:gdLst/>
              <a:ahLst/>
              <a:cxnLst/>
              <a:rect l="l" t="t" r="r" b="b"/>
              <a:pathLst>
                <a:path w="3500247" h="5039995">
                  <a:moveTo>
                    <a:pt x="0" y="0"/>
                  </a:moveTo>
                  <a:lnTo>
                    <a:pt x="3500247" y="0"/>
                  </a:lnTo>
                  <a:lnTo>
                    <a:pt x="3500247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13466" t="-80483" r="-72242" b="-84081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98709" y="4350772"/>
            <a:ext cx="2785548" cy="3779996"/>
            <a:chOff x="0" y="0"/>
            <a:chExt cx="3714064" cy="503999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714115" cy="5039995"/>
            </a:xfrm>
            <a:custGeom>
              <a:avLst/>
              <a:gdLst/>
              <a:ahLst/>
              <a:cxnLst/>
              <a:rect l="l" t="t" r="r" b="b"/>
              <a:pathLst>
                <a:path w="3714115" h="5039995">
                  <a:moveTo>
                    <a:pt x="0" y="0"/>
                  </a:moveTo>
                  <a:lnTo>
                    <a:pt x="3714115" y="0"/>
                  </a:lnTo>
                  <a:lnTo>
                    <a:pt x="3714115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7273" r="-7272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4139281" y="2895971"/>
            <a:ext cx="3076518" cy="601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ON-LINE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4200689" y="556231"/>
            <a:ext cx="2880000" cy="1889998"/>
            <a:chOff x="0" y="0"/>
            <a:chExt cx="4012743" cy="2519998"/>
          </a:xfrm>
        </p:grpSpPr>
        <p:sp>
          <p:nvSpPr>
            <p:cNvPr id="23" name="Freeform 23" descr="Drapelul Suediei"/>
            <p:cNvSpPr/>
            <p:nvPr/>
          </p:nvSpPr>
          <p:spPr>
            <a:xfrm>
              <a:off x="0" y="0"/>
              <a:ext cx="4012692" cy="2520061"/>
            </a:xfrm>
            <a:custGeom>
              <a:avLst/>
              <a:gdLst/>
              <a:ahLst/>
              <a:cxnLst/>
              <a:rect l="l" t="t" r="r" b="b"/>
              <a:pathLst>
                <a:path w="4012692" h="2520061">
                  <a:moveTo>
                    <a:pt x="0" y="0"/>
                  </a:moveTo>
                  <a:lnTo>
                    <a:pt x="4012692" y="0"/>
                  </a:lnTo>
                  <a:lnTo>
                    <a:pt x="4012692" y="2520061"/>
                  </a:lnTo>
                  <a:lnTo>
                    <a:pt x="0" y="2520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-1" b="2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169203" y="3101683"/>
            <a:ext cx="8961120" cy="693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KODSPORT SVERIGE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0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15" grpId="0"/>
      <p:bldP spid="16" grpId="0"/>
      <p:bldP spid="21" grpId="0"/>
      <p:bldP spid="2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" name="Group 3"/>
          <p:cNvGrpSpPr/>
          <p:nvPr/>
        </p:nvGrpSpPr>
        <p:grpSpPr>
          <a:xfrm>
            <a:off x="1557919" y="1059037"/>
            <a:ext cx="10078564" cy="1421063"/>
            <a:chOff x="0" y="0"/>
            <a:chExt cx="13438086" cy="18947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438081" cy="1894746"/>
            </a:xfrm>
            <a:custGeom>
              <a:avLst/>
              <a:gdLst/>
              <a:ahLst/>
              <a:cxnLst/>
              <a:rect l="l" t="t" r="r" b="b"/>
              <a:pathLst>
                <a:path w="13438081" h="1894746">
                  <a:moveTo>
                    <a:pt x="0" y="0"/>
                  </a:moveTo>
                  <a:lnTo>
                    <a:pt x="13438081" y="0"/>
                  </a:lnTo>
                  <a:lnTo>
                    <a:pt x="13438081" y="1894746"/>
                  </a:lnTo>
                  <a:lnTo>
                    <a:pt x="0" y="1894746"/>
                  </a:lnTo>
                  <a:close/>
                </a:path>
              </a:pathLst>
            </a:custGeom>
            <a:blipFill>
              <a:blip r:embed="rId3">
                <a:alphaModFix amt="0"/>
              </a:blip>
              <a:stretch>
                <a:fillRect t="-88193" b="-88193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6675"/>
              <a:ext cx="13438086" cy="1828076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128"/>
                </a:lnSpc>
              </a:pPr>
              <a:r>
                <a:rPr lang="en-US" sz="6600" b="1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VIETNAM - VIETNAMIIOT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209370" y="3379756"/>
            <a:ext cx="2639959" cy="3779996"/>
            <a:chOff x="0" y="0"/>
            <a:chExt cx="3519945" cy="503999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519932" cy="5039995"/>
            </a:xfrm>
            <a:custGeom>
              <a:avLst/>
              <a:gdLst/>
              <a:ahLst/>
              <a:cxnLst/>
              <a:rect l="l" t="t" r="r" b="b"/>
              <a:pathLst>
                <a:path w="3519932" h="5039995">
                  <a:moveTo>
                    <a:pt x="0" y="0"/>
                  </a:moveTo>
                  <a:lnTo>
                    <a:pt x="3519932" y="0"/>
                  </a:lnTo>
                  <a:lnTo>
                    <a:pt x="3519932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5697" r="-5698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53723" y="7473191"/>
            <a:ext cx="3242329" cy="1709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THUAN</a:t>
            </a:r>
          </a:p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DO PHAN</a:t>
            </a:r>
          </a:p>
          <a:p>
            <a:pPr algn="ctr">
              <a:lnSpc>
                <a:spcPts val="4320"/>
              </a:lnSpc>
            </a:pPr>
            <a:r>
              <a:rPr lang="en-US" sz="3600" b="1">
                <a:solidFill>
                  <a:srgbClr val="000000"/>
                </a:solidFill>
                <a:latin typeface="Aptos Bold"/>
                <a:ea typeface="Aptos Bold"/>
                <a:cs typeface="Aptos Bold"/>
                <a:sym typeface="Aptos Bold"/>
              </a:rPr>
              <a:t>TEAM LEADER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4321607" y="3396167"/>
            <a:ext cx="2954217" cy="3779996"/>
            <a:chOff x="0" y="0"/>
            <a:chExt cx="3938956" cy="503999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38905" cy="5039995"/>
            </a:xfrm>
            <a:custGeom>
              <a:avLst/>
              <a:gdLst/>
              <a:ahLst/>
              <a:cxnLst/>
              <a:rect l="l" t="t" r="r" b="b"/>
              <a:pathLst>
                <a:path w="3938905" h="5039995">
                  <a:moveTo>
                    <a:pt x="0" y="0"/>
                  </a:moveTo>
                  <a:lnTo>
                    <a:pt x="3938905" y="0"/>
                  </a:lnTo>
                  <a:lnTo>
                    <a:pt x="3938905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8673" r="-1" b="-8673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4309015" y="7490793"/>
            <a:ext cx="2979391" cy="1709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DUNG NGUYEN BUI DUC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601369" y="7490793"/>
            <a:ext cx="2979391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KHOA LE PHAM DUY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7748092" y="3396167"/>
            <a:ext cx="3071251" cy="3779996"/>
            <a:chOff x="0" y="0"/>
            <a:chExt cx="4095001" cy="503999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094988" cy="5039995"/>
            </a:xfrm>
            <a:custGeom>
              <a:avLst/>
              <a:gdLst/>
              <a:ahLst/>
              <a:cxnLst/>
              <a:rect l="l" t="t" r="r" b="b"/>
              <a:pathLst>
                <a:path w="4094988" h="5039995">
                  <a:moveTo>
                    <a:pt x="0" y="0"/>
                  </a:moveTo>
                  <a:lnTo>
                    <a:pt x="4094988" y="0"/>
                  </a:lnTo>
                  <a:lnTo>
                    <a:pt x="4094988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1023" b="-11023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1024368" y="7473191"/>
            <a:ext cx="3217555" cy="1709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THANH NGUYEN XUAN CHI THANH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554886" y="7470334"/>
            <a:ext cx="2979391" cy="1155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TUAN NGUYEN HUU 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1493398" y="3396167"/>
            <a:ext cx="2517667" cy="3779996"/>
            <a:chOff x="0" y="0"/>
            <a:chExt cx="3356889" cy="5039995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3356864" cy="5039995"/>
            </a:xfrm>
            <a:custGeom>
              <a:avLst/>
              <a:gdLst/>
              <a:ahLst/>
              <a:cxnLst/>
              <a:rect l="l" t="t" r="r" b="b"/>
              <a:pathLst>
                <a:path w="3356864" h="5039995">
                  <a:moveTo>
                    <a:pt x="0" y="0"/>
                  </a:moveTo>
                  <a:lnTo>
                    <a:pt x="3356864" y="0"/>
                  </a:lnTo>
                  <a:lnTo>
                    <a:pt x="3356864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701609" y="3396167"/>
            <a:ext cx="2520001" cy="3779996"/>
            <a:chOff x="0" y="0"/>
            <a:chExt cx="3360001" cy="503999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360039" cy="5039995"/>
            </a:xfrm>
            <a:custGeom>
              <a:avLst/>
              <a:gdLst/>
              <a:ahLst/>
              <a:cxnLst/>
              <a:rect l="l" t="t" r="r" b="b"/>
              <a:pathLst>
                <a:path w="3360039" h="5039995">
                  <a:moveTo>
                    <a:pt x="0" y="0"/>
                  </a:moveTo>
                  <a:lnTo>
                    <a:pt x="3360039" y="0"/>
                  </a:lnTo>
                  <a:lnTo>
                    <a:pt x="3360039" y="5039995"/>
                  </a:lnTo>
                  <a:lnTo>
                    <a:pt x="0" y="5039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6321" r="-6320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649359" y="2388137"/>
            <a:ext cx="11694986" cy="693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42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VAIP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4701608" y="436940"/>
            <a:ext cx="2880000" cy="1889998"/>
            <a:chOff x="0" y="0"/>
            <a:chExt cx="3778110" cy="2519998"/>
          </a:xfrm>
        </p:grpSpPr>
        <p:sp>
          <p:nvSpPr>
            <p:cNvPr id="23" name="Freeform 23" descr="flag of Vietnam"/>
            <p:cNvSpPr/>
            <p:nvPr/>
          </p:nvSpPr>
          <p:spPr>
            <a:xfrm>
              <a:off x="0" y="0"/>
              <a:ext cx="3778123" cy="2520061"/>
            </a:xfrm>
            <a:custGeom>
              <a:avLst/>
              <a:gdLst/>
              <a:ahLst/>
              <a:cxnLst/>
              <a:rect l="l" t="t" r="r" b="b"/>
              <a:pathLst>
                <a:path w="3778123" h="2520061">
                  <a:moveTo>
                    <a:pt x="0" y="0"/>
                  </a:moveTo>
                  <a:lnTo>
                    <a:pt x="3778123" y="0"/>
                  </a:lnTo>
                  <a:lnTo>
                    <a:pt x="3778123" y="2520061"/>
                  </a:lnTo>
                  <a:lnTo>
                    <a:pt x="0" y="25200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b="2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4554886" y="2500941"/>
            <a:ext cx="3076518" cy="601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rPr>
              <a:t>ON-LINE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5" grpId="0"/>
      <p:bldP spid="16" grpId="0"/>
      <p:bldP spid="21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" y="1824895"/>
            <a:ext cx="1097280" cy="1010193"/>
          </a:xfrm>
          <a:custGeom>
            <a:avLst/>
            <a:gdLst/>
            <a:ahLst/>
            <a:cxnLst/>
            <a:rect l="l" t="t" r="r" b="b"/>
            <a:pathLst>
              <a:path w="1097280" h="1010193">
                <a:moveTo>
                  <a:pt x="0" y="0"/>
                </a:moveTo>
                <a:lnTo>
                  <a:pt x="1097280" y="0"/>
                </a:lnTo>
                <a:lnTo>
                  <a:pt x="1097280" y="1010193"/>
                </a:lnTo>
                <a:lnTo>
                  <a:pt x="0" y="10101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" name="Group 3"/>
          <p:cNvGrpSpPr/>
          <p:nvPr/>
        </p:nvGrpSpPr>
        <p:grpSpPr>
          <a:xfrm>
            <a:off x="960120" y="920934"/>
            <a:ext cx="16361226" cy="2841174"/>
            <a:chOff x="0" y="0"/>
            <a:chExt cx="21814968" cy="37882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814917" cy="3788283"/>
            </a:xfrm>
            <a:custGeom>
              <a:avLst/>
              <a:gdLst/>
              <a:ahLst/>
              <a:cxnLst/>
              <a:rect l="l" t="t" r="r" b="b"/>
              <a:pathLst>
                <a:path w="21814917" h="3788283">
                  <a:moveTo>
                    <a:pt x="0" y="0"/>
                  </a:moveTo>
                  <a:lnTo>
                    <a:pt x="21814917" y="0"/>
                  </a:lnTo>
                  <a:lnTo>
                    <a:pt x="21814917" y="3788283"/>
                  </a:lnTo>
                  <a:lnTo>
                    <a:pt x="0" y="37882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10955" y="16611"/>
            <a:ext cx="15259517" cy="2338429"/>
            <a:chOff x="0" y="0"/>
            <a:chExt cx="20346022" cy="311790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346020" cy="3117906"/>
            </a:xfrm>
            <a:custGeom>
              <a:avLst/>
              <a:gdLst/>
              <a:ahLst/>
              <a:cxnLst/>
              <a:rect l="l" t="t" r="r" b="b"/>
              <a:pathLst>
                <a:path w="20346020" h="3117906">
                  <a:moveTo>
                    <a:pt x="0" y="0"/>
                  </a:moveTo>
                  <a:lnTo>
                    <a:pt x="20346020" y="0"/>
                  </a:lnTo>
                  <a:lnTo>
                    <a:pt x="20346020" y="3117906"/>
                  </a:lnTo>
                  <a:lnTo>
                    <a:pt x="0" y="3117906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t="-77293" b="-77006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85725"/>
              <a:ext cx="20346022" cy="303218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776"/>
                </a:lnSpc>
              </a:pPr>
              <a:r>
                <a:rPr lang="en-US" sz="6600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ON-LINE MEMBERS OF </a:t>
              </a:r>
              <a:r>
                <a:rPr lang="ro-RO" sz="6600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THE </a:t>
              </a:r>
              <a:r>
                <a:rPr lang="en-US" sz="6600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SCIENTIFIC SUBCOM</a:t>
              </a:r>
              <a:r>
                <a:rPr lang="ro-RO" sz="6600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M</a:t>
              </a:r>
              <a:r>
                <a:rPr lang="en-US" sz="6600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ITTEE</a:t>
              </a:r>
            </a:p>
          </p:txBody>
        </p:sp>
      </p:grpSp>
      <p:sp>
        <p:nvSpPr>
          <p:cNvPr id="8" name="AutoShape 8"/>
          <p:cNvSpPr/>
          <p:nvPr/>
        </p:nvSpPr>
        <p:spPr>
          <a:xfrm rot="10781400">
            <a:off x="1214323" y="9704156"/>
            <a:ext cx="15859354" cy="0"/>
          </a:xfrm>
          <a:prstGeom prst="line">
            <a:avLst/>
          </a:prstGeom>
          <a:ln w="47625" cap="rnd">
            <a:solidFill>
              <a:srgbClr val="0F9ED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o-RO"/>
          </a:p>
        </p:txBody>
      </p:sp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4577129"/>
              </p:ext>
            </p:extLst>
          </p:nvPr>
        </p:nvGraphicFramePr>
        <p:xfrm>
          <a:off x="1097286" y="2124579"/>
          <a:ext cx="15906750" cy="7529513"/>
        </p:xfrm>
        <a:graphic>
          <a:graphicData uri="http://schemas.openxmlformats.org/drawingml/2006/table">
            <a:tbl>
              <a:tblPr/>
              <a:tblGrid>
                <a:gridCol w="1184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56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99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267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24510"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 b="1">
                          <a:solidFill>
                            <a:srgbClr val="FFFFFF"/>
                          </a:solidFill>
                          <a:latin typeface="Aptos" panose="020B0004020202020204" pitchFamily="34" charset="0"/>
                          <a:ea typeface="Aptos Bold"/>
                          <a:cs typeface="Aptos Bold"/>
                          <a:sym typeface="Aptos Bold"/>
                        </a:rPr>
                        <a:t>NR. CRT.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 b="1">
                          <a:solidFill>
                            <a:srgbClr val="FFFFFF"/>
                          </a:solidFill>
                          <a:latin typeface="Aptos" panose="020B0004020202020204" pitchFamily="34" charset="0"/>
                          <a:ea typeface="Aptos Bold"/>
                          <a:cs typeface="Aptos Bold"/>
                          <a:sym typeface="Aptos Bold"/>
                        </a:rPr>
                        <a:t>NAME AND SURNAME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 b="1">
                          <a:solidFill>
                            <a:srgbClr val="FFFFFF"/>
                          </a:solidFill>
                          <a:latin typeface="Aptos" panose="020B0004020202020204" pitchFamily="34" charset="0"/>
                          <a:ea typeface="Aptos Bold"/>
                          <a:cs typeface="Aptos Bold"/>
                          <a:sym typeface="Aptos Bold"/>
                        </a:rPr>
                        <a:t>POSITION 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 b="1">
                          <a:solidFill>
                            <a:srgbClr val="FFFFFF"/>
                          </a:solidFill>
                          <a:latin typeface="Aptos" panose="020B0004020202020204" pitchFamily="34" charset="0"/>
                          <a:ea typeface="Aptos Bold"/>
                          <a:cs typeface="Aptos Bold"/>
                          <a:sym typeface="Aptos Bold"/>
                        </a:rPr>
                        <a:t>INSTITUTION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0289"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1.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Cristian Tanase</a:t>
                      </a:r>
                      <a:endParaRPr lang="en-US" sz="1100" dirty="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student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“Alexandru Ioan Cuza” University 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lași</a:t>
                      </a: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, Faculty of Computer Science</a:t>
                      </a:r>
                      <a:endParaRPr lang="en-US" sz="1100" dirty="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0289"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2.</a:t>
                      </a:r>
                      <a:endParaRPr lang="en-US" sz="1100" dirty="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Alexandru Gheorghieș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student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“Alexandru Ioan Cuza” University 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lași</a:t>
                      </a: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, Faculty of Computer Science</a:t>
                      </a:r>
                      <a:endParaRPr lang="en-US" sz="1100" dirty="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3269"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3.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Bogdan-Ioan Popa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student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Just 4Kids Theoretic Highschool, Bucharest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10289"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4.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Alex-Robert David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student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Babeș-Bolyai University Cluj-Napoca, Faculty of Mathematics and Computer Science</a:t>
                      </a:r>
                      <a:endParaRPr lang="en-US" sz="1100" dirty="0"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10289"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5.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Alexandra-Loana Moroz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student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Babeș-Bolyai University Cluj-Napoca, Faculty of Mathematics and Computer Science</a:t>
                      </a:r>
                      <a:endParaRPr lang="en-US" sz="1100" dirty="0"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10289"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6.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Andrei-Cristian Ivan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student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National University of Science and Technology 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Politehnica</a:t>
                      </a: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 Bucharest, Faculty of 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Automatisation</a:t>
                      </a: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 and Computers</a:t>
                      </a:r>
                      <a:endParaRPr lang="en-US" sz="1100" dirty="0"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10289"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7.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Alin-Gabriel Răileanu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student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“Alexandru Ioan Cuza” University 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lași</a:t>
                      </a: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, Faculty of Computer Science</a:t>
                      </a:r>
                      <a:endParaRPr lang="en-US" sz="1100" dirty="0"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2594" y="482603"/>
            <a:ext cx="17320241" cy="9321803"/>
            <a:chOff x="0" y="0"/>
            <a:chExt cx="23093655" cy="124290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093680" cy="12429109"/>
            </a:xfrm>
            <a:custGeom>
              <a:avLst/>
              <a:gdLst/>
              <a:ahLst/>
              <a:cxnLst/>
              <a:rect l="l" t="t" r="r" b="b"/>
              <a:pathLst>
                <a:path w="23093680" h="12429109">
                  <a:moveTo>
                    <a:pt x="0" y="0"/>
                  </a:moveTo>
                  <a:lnTo>
                    <a:pt x="15930880" y="0"/>
                  </a:lnTo>
                  <a:lnTo>
                    <a:pt x="15930880" y="3556"/>
                  </a:lnTo>
                  <a:lnTo>
                    <a:pt x="23093680" y="3556"/>
                  </a:lnTo>
                  <a:lnTo>
                    <a:pt x="23093680" y="5733542"/>
                  </a:lnTo>
                  <a:lnTo>
                    <a:pt x="22450171" y="6359144"/>
                  </a:lnTo>
                  <a:lnTo>
                    <a:pt x="22450171" y="603123"/>
                  </a:lnTo>
                  <a:lnTo>
                    <a:pt x="640080" y="603123"/>
                  </a:lnTo>
                  <a:lnTo>
                    <a:pt x="640080" y="11818874"/>
                  </a:lnTo>
                  <a:lnTo>
                    <a:pt x="16834358" y="11818874"/>
                  </a:lnTo>
                  <a:lnTo>
                    <a:pt x="16206724" y="12429109"/>
                  </a:lnTo>
                  <a:lnTo>
                    <a:pt x="14445869" y="12429109"/>
                  </a:lnTo>
                  <a:lnTo>
                    <a:pt x="14445869" y="12425553"/>
                  </a:lnTo>
                  <a:lnTo>
                    <a:pt x="0" y="12425553"/>
                  </a:lnTo>
                  <a:close/>
                </a:path>
              </a:pathLst>
            </a:custGeom>
            <a:solidFill>
              <a:srgbClr val="808080">
                <a:alpha val="5882"/>
              </a:srgbClr>
            </a:solid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2865084" y="5003797"/>
            <a:ext cx="4937760" cy="4800600"/>
            <a:chOff x="0" y="0"/>
            <a:chExt cx="6583680" cy="6400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583680" cy="6400800"/>
            </a:xfrm>
            <a:custGeom>
              <a:avLst/>
              <a:gdLst/>
              <a:ahLst/>
              <a:cxnLst/>
              <a:rect l="l" t="t" r="r" b="b"/>
              <a:pathLst>
                <a:path w="6583680" h="6400800">
                  <a:moveTo>
                    <a:pt x="6583680" y="6400800"/>
                  </a:moveTo>
                  <a:lnTo>
                    <a:pt x="6583680" y="0"/>
                  </a:lnTo>
                  <a:lnTo>
                    <a:pt x="0" y="6400800"/>
                  </a:lnTo>
                  <a:close/>
                </a:path>
              </a:pathLst>
            </a:custGeom>
            <a:solidFill>
              <a:srgbClr val="0F9ED5"/>
            </a:solid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032550" y="1147496"/>
            <a:ext cx="9473679" cy="8100003"/>
            <a:chOff x="0" y="0"/>
            <a:chExt cx="12631572" cy="108000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631547" cy="10799953"/>
            </a:xfrm>
            <a:custGeom>
              <a:avLst/>
              <a:gdLst/>
              <a:ahLst/>
              <a:cxnLst/>
              <a:rect l="l" t="t" r="r" b="b"/>
              <a:pathLst>
                <a:path w="12631547" h="10799953">
                  <a:moveTo>
                    <a:pt x="0" y="0"/>
                  </a:moveTo>
                  <a:lnTo>
                    <a:pt x="12631547" y="0"/>
                  </a:lnTo>
                  <a:lnTo>
                    <a:pt x="12631547" y="10799953"/>
                  </a:lnTo>
                  <a:lnTo>
                    <a:pt x="0" y="10799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2594" y="482603"/>
            <a:ext cx="17320241" cy="9321803"/>
            <a:chOff x="0" y="0"/>
            <a:chExt cx="23093655" cy="124290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093680" cy="12429109"/>
            </a:xfrm>
            <a:custGeom>
              <a:avLst/>
              <a:gdLst/>
              <a:ahLst/>
              <a:cxnLst/>
              <a:rect l="l" t="t" r="r" b="b"/>
              <a:pathLst>
                <a:path w="23093680" h="12429109">
                  <a:moveTo>
                    <a:pt x="0" y="0"/>
                  </a:moveTo>
                  <a:lnTo>
                    <a:pt x="15930880" y="0"/>
                  </a:lnTo>
                  <a:lnTo>
                    <a:pt x="15930880" y="3556"/>
                  </a:lnTo>
                  <a:lnTo>
                    <a:pt x="23093680" y="3556"/>
                  </a:lnTo>
                  <a:lnTo>
                    <a:pt x="23093680" y="5733542"/>
                  </a:lnTo>
                  <a:lnTo>
                    <a:pt x="22450171" y="6359144"/>
                  </a:lnTo>
                  <a:lnTo>
                    <a:pt x="22450171" y="603123"/>
                  </a:lnTo>
                  <a:lnTo>
                    <a:pt x="640080" y="603123"/>
                  </a:lnTo>
                  <a:lnTo>
                    <a:pt x="640080" y="11818874"/>
                  </a:lnTo>
                  <a:lnTo>
                    <a:pt x="16834358" y="11818874"/>
                  </a:lnTo>
                  <a:lnTo>
                    <a:pt x="16206724" y="12429109"/>
                  </a:lnTo>
                  <a:lnTo>
                    <a:pt x="14445869" y="12429109"/>
                  </a:lnTo>
                  <a:lnTo>
                    <a:pt x="14445869" y="12425553"/>
                  </a:lnTo>
                  <a:lnTo>
                    <a:pt x="0" y="12425553"/>
                  </a:lnTo>
                  <a:close/>
                </a:path>
              </a:pathLst>
            </a:custGeom>
            <a:solidFill>
              <a:srgbClr val="808080">
                <a:alpha val="5882"/>
              </a:srgbClr>
            </a:solid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2865084" y="5003797"/>
            <a:ext cx="4937760" cy="4800600"/>
            <a:chOff x="0" y="0"/>
            <a:chExt cx="6583680" cy="6400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583680" cy="6400800"/>
            </a:xfrm>
            <a:custGeom>
              <a:avLst/>
              <a:gdLst/>
              <a:ahLst/>
              <a:cxnLst/>
              <a:rect l="l" t="t" r="r" b="b"/>
              <a:pathLst>
                <a:path w="6583680" h="6400800">
                  <a:moveTo>
                    <a:pt x="6583680" y="6400800"/>
                  </a:moveTo>
                  <a:lnTo>
                    <a:pt x="6583680" y="0"/>
                  </a:lnTo>
                  <a:lnTo>
                    <a:pt x="0" y="6400800"/>
                  </a:lnTo>
                  <a:close/>
                </a:path>
              </a:pathLst>
            </a:custGeom>
            <a:solidFill>
              <a:srgbClr val="0F9ED5"/>
            </a:solid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368001" y="1093499"/>
            <a:ext cx="10451611" cy="8100003"/>
            <a:chOff x="0" y="0"/>
            <a:chExt cx="13935481" cy="108000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935456" cy="10799953"/>
            </a:xfrm>
            <a:custGeom>
              <a:avLst/>
              <a:gdLst/>
              <a:ahLst/>
              <a:cxnLst/>
              <a:rect l="l" t="t" r="r" b="b"/>
              <a:pathLst>
                <a:path w="13935456" h="10799953">
                  <a:moveTo>
                    <a:pt x="0" y="0"/>
                  </a:moveTo>
                  <a:lnTo>
                    <a:pt x="13935456" y="0"/>
                  </a:lnTo>
                  <a:lnTo>
                    <a:pt x="13935456" y="10799953"/>
                  </a:lnTo>
                  <a:lnTo>
                    <a:pt x="0" y="10799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0" b="-41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82594" y="482603"/>
            <a:ext cx="17320241" cy="9321803"/>
            <a:chOff x="0" y="0"/>
            <a:chExt cx="23093655" cy="124290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093680" cy="12429109"/>
            </a:xfrm>
            <a:custGeom>
              <a:avLst/>
              <a:gdLst/>
              <a:ahLst/>
              <a:cxnLst/>
              <a:rect l="l" t="t" r="r" b="b"/>
              <a:pathLst>
                <a:path w="23093680" h="12429109">
                  <a:moveTo>
                    <a:pt x="0" y="0"/>
                  </a:moveTo>
                  <a:lnTo>
                    <a:pt x="15930880" y="0"/>
                  </a:lnTo>
                  <a:lnTo>
                    <a:pt x="15930880" y="3556"/>
                  </a:lnTo>
                  <a:lnTo>
                    <a:pt x="23093680" y="3556"/>
                  </a:lnTo>
                  <a:lnTo>
                    <a:pt x="23093680" y="5733542"/>
                  </a:lnTo>
                  <a:lnTo>
                    <a:pt x="22450171" y="6359144"/>
                  </a:lnTo>
                  <a:lnTo>
                    <a:pt x="22450171" y="603123"/>
                  </a:lnTo>
                  <a:lnTo>
                    <a:pt x="640080" y="603123"/>
                  </a:lnTo>
                  <a:lnTo>
                    <a:pt x="640080" y="11818874"/>
                  </a:lnTo>
                  <a:lnTo>
                    <a:pt x="16834358" y="11818874"/>
                  </a:lnTo>
                  <a:lnTo>
                    <a:pt x="16206724" y="12429109"/>
                  </a:lnTo>
                  <a:lnTo>
                    <a:pt x="14445869" y="12429109"/>
                  </a:lnTo>
                  <a:lnTo>
                    <a:pt x="14445869" y="12425553"/>
                  </a:lnTo>
                  <a:lnTo>
                    <a:pt x="0" y="12425553"/>
                  </a:lnTo>
                  <a:close/>
                </a:path>
              </a:pathLst>
            </a:custGeom>
            <a:solidFill>
              <a:srgbClr val="808080">
                <a:alpha val="5882"/>
              </a:srgbClr>
            </a:solid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2865084" y="5003797"/>
            <a:ext cx="4937760" cy="4800600"/>
            <a:chOff x="0" y="0"/>
            <a:chExt cx="6583680" cy="6400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583680" cy="6400800"/>
            </a:xfrm>
            <a:custGeom>
              <a:avLst/>
              <a:gdLst/>
              <a:ahLst/>
              <a:cxnLst/>
              <a:rect l="l" t="t" r="r" b="b"/>
              <a:pathLst>
                <a:path w="6583680" h="6400800">
                  <a:moveTo>
                    <a:pt x="6583680" y="6400800"/>
                  </a:moveTo>
                  <a:lnTo>
                    <a:pt x="6583680" y="0"/>
                  </a:lnTo>
                  <a:lnTo>
                    <a:pt x="0" y="6400800"/>
                  </a:lnTo>
                  <a:close/>
                </a:path>
              </a:pathLst>
            </a:custGeom>
            <a:solidFill>
              <a:srgbClr val="0F9ED5"/>
            </a:solid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720530" y="1088803"/>
            <a:ext cx="9700603" cy="8100003"/>
            <a:chOff x="0" y="0"/>
            <a:chExt cx="12934137" cy="108000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934188" cy="10799953"/>
            </a:xfrm>
            <a:custGeom>
              <a:avLst/>
              <a:gdLst/>
              <a:ahLst/>
              <a:cxnLst/>
              <a:rect l="l" t="t" r="r" b="b"/>
              <a:pathLst>
                <a:path w="12934188" h="10799953">
                  <a:moveTo>
                    <a:pt x="0" y="0"/>
                  </a:moveTo>
                  <a:lnTo>
                    <a:pt x="12934188" y="0"/>
                  </a:lnTo>
                  <a:lnTo>
                    <a:pt x="12934188" y="10799953"/>
                  </a:lnTo>
                  <a:lnTo>
                    <a:pt x="0" y="10799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" b="-4"/>
              </a:stretch>
            </a:blipFill>
          </p:spPr>
          <p:txBody>
            <a:bodyPr/>
            <a:lstStyle/>
            <a:p>
              <a:endParaRPr lang="ro-RO"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" y="1824895"/>
            <a:ext cx="1097280" cy="1010193"/>
          </a:xfrm>
          <a:custGeom>
            <a:avLst/>
            <a:gdLst/>
            <a:ahLst/>
            <a:cxnLst/>
            <a:rect l="l" t="t" r="r" b="b"/>
            <a:pathLst>
              <a:path w="1097280" h="1010193">
                <a:moveTo>
                  <a:pt x="0" y="0"/>
                </a:moveTo>
                <a:lnTo>
                  <a:pt x="1097280" y="0"/>
                </a:lnTo>
                <a:lnTo>
                  <a:pt x="1097280" y="1010193"/>
                </a:lnTo>
                <a:lnTo>
                  <a:pt x="0" y="10101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" name="Group 3"/>
          <p:cNvGrpSpPr/>
          <p:nvPr/>
        </p:nvGrpSpPr>
        <p:grpSpPr>
          <a:xfrm>
            <a:off x="960120" y="920934"/>
            <a:ext cx="16361226" cy="2841174"/>
            <a:chOff x="0" y="0"/>
            <a:chExt cx="21814968" cy="37882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814917" cy="3788283"/>
            </a:xfrm>
            <a:custGeom>
              <a:avLst/>
              <a:gdLst/>
              <a:ahLst/>
              <a:cxnLst/>
              <a:rect l="l" t="t" r="r" b="b"/>
              <a:pathLst>
                <a:path w="21814917" h="3788283">
                  <a:moveTo>
                    <a:pt x="0" y="0"/>
                  </a:moveTo>
                  <a:lnTo>
                    <a:pt x="21814917" y="0"/>
                  </a:lnTo>
                  <a:lnTo>
                    <a:pt x="21814917" y="3788283"/>
                  </a:lnTo>
                  <a:lnTo>
                    <a:pt x="0" y="37882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490427" y="159405"/>
            <a:ext cx="15700282" cy="2514580"/>
            <a:chOff x="-587689" y="-234868"/>
            <a:chExt cx="20933709" cy="335277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346020" cy="3117906"/>
            </a:xfrm>
            <a:custGeom>
              <a:avLst/>
              <a:gdLst/>
              <a:ahLst/>
              <a:cxnLst/>
              <a:rect l="l" t="t" r="r" b="b"/>
              <a:pathLst>
                <a:path w="20346020" h="3117906">
                  <a:moveTo>
                    <a:pt x="0" y="0"/>
                  </a:moveTo>
                  <a:lnTo>
                    <a:pt x="20346020" y="0"/>
                  </a:lnTo>
                  <a:lnTo>
                    <a:pt x="20346020" y="3117906"/>
                  </a:lnTo>
                  <a:lnTo>
                    <a:pt x="0" y="3117906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t="-77293" b="-77006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587689" y="-234868"/>
              <a:ext cx="20346022" cy="303218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776"/>
                </a:lnSpc>
              </a:pPr>
              <a:r>
                <a:rPr lang="en-US" sz="6600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ON-LINE MEMBERS OF </a:t>
              </a:r>
              <a:r>
                <a:rPr lang="ro-RO" sz="6600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THE </a:t>
              </a:r>
              <a:r>
                <a:rPr lang="en-US" sz="6600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SCIENTIFIC SUBCOM</a:t>
              </a:r>
              <a:r>
                <a:rPr lang="ro-RO" sz="6600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M</a:t>
              </a:r>
              <a:r>
                <a:rPr lang="en-US" sz="6600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ITTEE</a:t>
              </a:r>
            </a:p>
          </p:txBody>
        </p:sp>
      </p:grpSp>
      <p:sp>
        <p:nvSpPr>
          <p:cNvPr id="8" name="AutoShape 8"/>
          <p:cNvSpPr/>
          <p:nvPr/>
        </p:nvSpPr>
        <p:spPr>
          <a:xfrm rot="10781400">
            <a:off x="1214323" y="9704156"/>
            <a:ext cx="15859354" cy="0"/>
          </a:xfrm>
          <a:prstGeom prst="line">
            <a:avLst/>
          </a:prstGeom>
          <a:ln w="47625" cap="rnd">
            <a:solidFill>
              <a:srgbClr val="0F9ED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o-RO"/>
          </a:p>
        </p:txBody>
      </p:sp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1033009"/>
              </p:ext>
            </p:extLst>
          </p:nvPr>
        </p:nvGraphicFramePr>
        <p:xfrm>
          <a:off x="1166811" y="2341521"/>
          <a:ext cx="15749590" cy="7148115"/>
        </p:xfrm>
        <a:graphic>
          <a:graphicData uri="http://schemas.openxmlformats.org/drawingml/2006/table">
            <a:tbl>
              <a:tblPr/>
              <a:tblGrid>
                <a:gridCol w="1172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501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861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05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66992"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 b="1">
                          <a:solidFill>
                            <a:srgbClr val="FFFFFF"/>
                          </a:solidFill>
                          <a:latin typeface="Aptos" panose="020B0004020202020204" pitchFamily="34" charset="0"/>
                          <a:ea typeface="Aptos Bold"/>
                          <a:cs typeface="Aptos Bold"/>
                          <a:sym typeface="Aptos Bold"/>
                        </a:rPr>
                        <a:t>NR. CRT.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 b="1" dirty="0">
                          <a:solidFill>
                            <a:srgbClr val="FFFFFF"/>
                          </a:solidFill>
                          <a:latin typeface="Aptos" panose="020B0004020202020204" pitchFamily="34" charset="0"/>
                          <a:ea typeface="Aptos Bold"/>
                          <a:cs typeface="Aptos Bold"/>
                          <a:sym typeface="Aptos Bold"/>
                        </a:rPr>
                        <a:t>NAME AND SURNAME</a:t>
                      </a:r>
                      <a:endParaRPr lang="en-US" sz="1100" dirty="0"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 b="1">
                          <a:solidFill>
                            <a:srgbClr val="FFFFFF"/>
                          </a:solidFill>
                          <a:latin typeface="Aptos" panose="020B0004020202020204" pitchFamily="34" charset="0"/>
                          <a:ea typeface="Aptos Bold"/>
                          <a:cs typeface="Aptos Bold"/>
                          <a:sym typeface="Aptos Bold"/>
                        </a:rPr>
                        <a:t>POSITION 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 b="1" dirty="0">
                          <a:solidFill>
                            <a:srgbClr val="FFFFFF"/>
                          </a:solidFill>
                          <a:latin typeface="Aptos" panose="020B0004020202020204" pitchFamily="34" charset="0"/>
                          <a:ea typeface="Aptos Bold"/>
                          <a:cs typeface="Aptos Bold"/>
                          <a:sym typeface="Aptos Bold"/>
                        </a:rPr>
                        <a:t>INSTITUTION</a:t>
                      </a:r>
                      <a:endParaRPr lang="en-US" sz="1100" dirty="0"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7434"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8.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Robert-Andrei Popa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student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“Alexandru Ioan Cuza” University 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lași</a:t>
                      </a: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, Faculty of Computer Science</a:t>
                      </a:r>
                      <a:endParaRPr lang="en-US" sz="1100" dirty="0"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6519"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9.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Luca-Stefan Camburu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student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Ecole Polytechnique, Palaiseau - Paris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47434"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10.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Daniel Gheorghe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student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University of Bucharest, Faculty of Mathematics and Computer Science</a:t>
                      </a:r>
                      <a:endParaRPr lang="en-US" sz="1100" dirty="0"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47434"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11.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Andrei 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Lețu</a:t>
                      </a:r>
                      <a:endParaRPr lang="en-US" sz="1100" dirty="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student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Babeș-Bolyai University Cluj-Napoca, Faculty of Mathematics and Computer Science</a:t>
                      </a:r>
                      <a:endParaRPr lang="en-US" sz="1100" dirty="0"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7434"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12.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Robert-Sebastian Moldovan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student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Babeș-Bolyai University Cluj-Napoca, Faculty of Mathematics and Computer Science</a:t>
                      </a:r>
                      <a:endParaRPr lang="en-US" sz="1100" dirty="0"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47434"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13.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Raul Ardelean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student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Babeș-Bolyai University Cluj-Napoca, Faculty of Mathematics and Computer Science</a:t>
                      </a:r>
                      <a:endParaRPr lang="en-US" sz="1100" dirty="0"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47434"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14.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Ștefan-Alexandru Nuță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student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National University of Science and Technology 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Politehnica</a:t>
                      </a: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 Bucharest, Faculty of 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Automatisation</a:t>
                      </a: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 and Computers</a:t>
                      </a:r>
                      <a:endParaRPr lang="en-US" sz="1100" dirty="0"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" y="1824895"/>
            <a:ext cx="1097280" cy="1010193"/>
          </a:xfrm>
          <a:custGeom>
            <a:avLst/>
            <a:gdLst/>
            <a:ahLst/>
            <a:cxnLst/>
            <a:rect l="l" t="t" r="r" b="b"/>
            <a:pathLst>
              <a:path w="1097280" h="1010193">
                <a:moveTo>
                  <a:pt x="0" y="0"/>
                </a:moveTo>
                <a:lnTo>
                  <a:pt x="1097280" y="0"/>
                </a:lnTo>
                <a:lnTo>
                  <a:pt x="1097280" y="1010193"/>
                </a:lnTo>
                <a:lnTo>
                  <a:pt x="0" y="10101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" name="Group 3"/>
          <p:cNvGrpSpPr/>
          <p:nvPr/>
        </p:nvGrpSpPr>
        <p:grpSpPr>
          <a:xfrm>
            <a:off x="960120" y="920934"/>
            <a:ext cx="16361226" cy="2841174"/>
            <a:chOff x="0" y="0"/>
            <a:chExt cx="21814968" cy="37882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814917" cy="3788283"/>
            </a:xfrm>
            <a:custGeom>
              <a:avLst/>
              <a:gdLst/>
              <a:ahLst/>
              <a:cxnLst/>
              <a:rect l="l" t="t" r="r" b="b"/>
              <a:pathLst>
                <a:path w="21814917" h="3788283">
                  <a:moveTo>
                    <a:pt x="0" y="0"/>
                  </a:moveTo>
                  <a:lnTo>
                    <a:pt x="21814917" y="0"/>
                  </a:lnTo>
                  <a:lnTo>
                    <a:pt x="21814917" y="3788283"/>
                  </a:lnTo>
                  <a:lnTo>
                    <a:pt x="0" y="37882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23642" y="70085"/>
            <a:ext cx="15259517" cy="2338429"/>
            <a:chOff x="0" y="0"/>
            <a:chExt cx="20346022" cy="311790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346020" cy="3117906"/>
            </a:xfrm>
            <a:custGeom>
              <a:avLst/>
              <a:gdLst/>
              <a:ahLst/>
              <a:cxnLst/>
              <a:rect l="l" t="t" r="r" b="b"/>
              <a:pathLst>
                <a:path w="20346020" h="3117906">
                  <a:moveTo>
                    <a:pt x="0" y="0"/>
                  </a:moveTo>
                  <a:lnTo>
                    <a:pt x="20346020" y="0"/>
                  </a:lnTo>
                  <a:lnTo>
                    <a:pt x="20346020" y="3117906"/>
                  </a:lnTo>
                  <a:lnTo>
                    <a:pt x="0" y="3117906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t="-77293" b="-77006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85725"/>
              <a:ext cx="20346022" cy="303218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776"/>
                </a:lnSpc>
              </a:pPr>
              <a:r>
                <a:rPr lang="en-US" sz="6600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ON-LINE MEMBERS OF </a:t>
              </a:r>
              <a:r>
                <a:rPr lang="ro-RO" sz="6600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THE </a:t>
              </a:r>
              <a:r>
                <a:rPr lang="en-US" sz="6600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SCIENTIFIC SUBCOM</a:t>
              </a:r>
              <a:r>
                <a:rPr lang="ro-RO" sz="6600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M</a:t>
              </a:r>
              <a:r>
                <a:rPr lang="en-US" sz="6600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ITTEE</a:t>
              </a:r>
            </a:p>
          </p:txBody>
        </p:sp>
      </p:grpSp>
      <p:sp>
        <p:nvSpPr>
          <p:cNvPr id="8" name="AutoShape 8"/>
          <p:cNvSpPr/>
          <p:nvPr/>
        </p:nvSpPr>
        <p:spPr>
          <a:xfrm rot="10781400">
            <a:off x="1214323" y="9704156"/>
            <a:ext cx="15859354" cy="0"/>
          </a:xfrm>
          <a:prstGeom prst="line">
            <a:avLst/>
          </a:prstGeom>
          <a:ln w="47625" cap="rnd">
            <a:solidFill>
              <a:srgbClr val="0F9ED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o-RO"/>
          </a:p>
        </p:txBody>
      </p:sp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9680433"/>
              </p:ext>
            </p:extLst>
          </p:nvPr>
        </p:nvGraphicFramePr>
        <p:xfrm>
          <a:off x="1166811" y="2255713"/>
          <a:ext cx="15797547" cy="7319731"/>
        </p:xfrm>
        <a:graphic>
          <a:graphicData uri="http://schemas.openxmlformats.org/drawingml/2006/table">
            <a:tbl>
              <a:tblPr/>
              <a:tblGrid>
                <a:gridCol w="11762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60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34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6682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98752"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 b="1">
                          <a:solidFill>
                            <a:srgbClr val="FFFFFF"/>
                          </a:solidFill>
                          <a:latin typeface="Aptos" panose="020B0004020202020204" pitchFamily="34" charset="0"/>
                          <a:ea typeface="Aptos Bold"/>
                          <a:cs typeface="Aptos Bold"/>
                          <a:sym typeface="Aptos Bold"/>
                        </a:rPr>
                        <a:t>NR. CRT.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 b="1">
                          <a:solidFill>
                            <a:srgbClr val="FFFFFF"/>
                          </a:solidFill>
                          <a:latin typeface="Aptos" panose="020B0004020202020204" pitchFamily="34" charset="0"/>
                          <a:ea typeface="Aptos Bold"/>
                          <a:cs typeface="Aptos Bold"/>
                          <a:sym typeface="Aptos Bold"/>
                        </a:rPr>
                        <a:t>NAME AND SURNAME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 b="1">
                          <a:solidFill>
                            <a:srgbClr val="FFFFFF"/>
                          </a:solidFill>
                          <a:latin typeface="Aptos" panose="020B0004020202020204" pitchFamily="34" charset="0"/>
                          <a:ea typeface="Aptos Bold"/>
                          <a:cs typeface="Aptos Bold"/>
                          <a:sym typeface="Aptos Bold"/>
                        </a:rPr>
                        <a:t>POSITION 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 b="1" dirty="0">
                          <a:solidFill>
                            <a:srgbClr val="FFFFFF"/>
                          </a:solidFill>
                          <a:latin typeface="Aptos" panose="020B0004020202020204" pitchFamily="34" charset="0"/>
                          <a:ea typeface="Aptos Bold"/>
                          <a:cs typeface="Aptos Bold"/>
                          <a:sym typeface="Aptos Bold"/>
                        </a:rPr>
                        <a:t>INSTITUTION</a:t>
                      </a:r>
                      <a:endParaRPr lang="en-US" sz="1100" dirty="0"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82141"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15.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Petruț-Rareș Gheorghieș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student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National University of Science and Technology 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Politehnica</a:t>
                      </a: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 Bucharest, Faculty of 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Automatisation</a:t>
                      </a: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 and Computers</a:t>
                      </a:r>
                      <a:endParaRPr lang="en-US" sz="1100" dirty="0"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82141"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16.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Vlad-Mihai Bogdan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student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University of Bucharest, Faculty of Mathematics and Computer Science</a:t>
                      </a:r>
                      <a:endParaRPr lang="en-US" sz="1100" dirty="0"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8133"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17.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David Vișan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student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Southern University of Denmark Sønderborg 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82141"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18.</a:t>
                      </a:r>
                      <a:endParaRPr lang="en-US" sz="1100" dirty="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Ștefan-Claudel Neagu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student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University of Bucharest, Faculty of Mathematics and Computer Science</a:t>
                      </a:r>
                      <a:endParaRPr lang="en-US" sz="1100" dirty="0"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82141"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19.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Gabriel Turbincă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student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“Alexandru Ioan Cuza” University 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lași</a:t>
                      </a: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, Faculty of Computer Science</a:t>
                      </a:r>
                      <a:endParaRPr lang="en-US" sz="1100" dirty="0"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82141"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20.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Eduard-Lucian Pîrțac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student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“Alexandru Ioan Cuza” University 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lași</a:t>
                      </a: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, Faculty of Computer Science</a:t>
                      </a:r>
                      <a:endParaRPr lang="en-US" sz="1100" dirty="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82141"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21.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Răzvan-Alexandru Rotaru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student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“Alexandru Ioan Cuza” University 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lași</a:t>
                      </a: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, Faculty of Computer Science</a:t>
                      </a:r>
                      <a:endParaRPr lang="en-US" sz="1100" dirty="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" y="1824895"/>
            <a:ext cx="1097280" cy="1010193"/>
          </a:xfrm>
          <a:custGeom>
            <a:avLst/>
            <a:gdLst/>
            <a:ahLst/>
            <a:cxnLst/>
            <a:rect l="l" t="t" r="r" b="b"/>
            <a:pathLst>
              <a:path w="1097280" h="1010193">
                <a:moveTo>
                  <a:pt x="0" y="0"/>
                </a:moveTo>
                <a:lnTo>
                  <a:pt x="1097280" y="0"/>
                </a:lnTo>
                <a:lnTo>
                  <a:pt x="1097280" y="1010193"/>
                </a:lnTo>
                <a:lnTo>
                  <a:pt x="0" y="10101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o-RO"/>
          </a:p>
        </p:txBody>
      </p:sp>
      <p:grpSp>
        <p:nvGrpSpPr>
          <p:cNvPr id="3" name="Group 3"/>
          <p:cNvGrpSpPr/>
          <p:nvPr/>
        </p:nvGrpSpPr>
        <p:grpSpPr>
          <a:xfrm>
            <a:off x="960120" y="920934"/>
            <a:ext cx="16361226" cy="2841174"/>
            <a:chOff x="0" y="0"/>
            <a:chExt cx="21814968" cy="37882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814917" cy="3788283"/>
            </a:xfrm>
            <a:custGeom>
              <a:avLst/>
              <a:gdLst/>
              <a:ahLst/>
              <a:cxnLst/>
              <a:rect l="l" t="t" r="r" b="b"/>
              <a:pathLst>
                <a:path w="21814917" h="3788283">
                  <a:moveTo>
                    <a:pt x="0" y="0"/>
                  </a:moveTo>
                  <a:lnTo>
                    <a:pt x="21814917" y="0"/>
                  </a:lnTo>
                  <a:lnTo>
                    <a:pt x="21814917" y="3788283"/>
                  </a:lnTo>
                  <a:lnTo>
                    <a:pt x="0" y="37882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ro-R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03101" y="101810"/>
            <a:ext cx="17748022" cy="2331720"/>
            <a:chOff x="-700799" y="-224843"/>
            <a:chExt cx="23664030" cy="3108960"/>
          </a:xfrm>
        </p:grpSpPr>
        <p:sp>
          <p:nvSpPr>
            <p:cNvPr id="6" name="Freeform 6"/>
            <p:cNvSpPr/>
            <p:nvPr/>
          </p:nvSpPr>
          <p:spPr>
            <a:xfrm>
              <a:off x="-204931" y="-224843"/>
              <a:ext cx="21928409" cy="3108960"/>
            </a:xfrm>
            <a:custGeom>
              <a:avLst/>
              <a:gdLst/>
              <a:ahLst/>
              <a:cxnLst/>
              <a:rect l="l" t="t" r="r" b="b"/>
              <a:pathLst>
                <a:path w="21928409" h="3108960">
                  <a:moveTo>
                    <a:pt x="0" y="0"/>
                  </a:moveTo>
                  <a:lnTo>
                    <a:pt x="21928409" y="0"/>
                  </a:lnTo>
                  <a:lnTo>
                    <a:pt x="21928409" y="3108960"/>
                  </a:lnTo>
                  <a:lnTo>
                    <a:pt x="0" y="3108960"/>
                  </a:lnTo>
                  <a:close/>
                </a:path>
              </a:pathLst>
            </a:custGeom>
            <a:blipFill>
              <a:blip r:embed="rId5">
                <a:alphaModFix amt="0"/>
              </a:blip>
              <a:stretch>
                <a:fillRect t="-77516" r="7216" b="-77516"/>
              </a:stretch>
            </a:blipFill>
          </p:spPr>
          <p:txBody>
            <a:bodyPr/>
            <a:lstStyle/>
            <a:p>
              <a:endParaRPr lang="ro-RO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700799" y="-181980"/>
              <a:ext cx="23664030" cy="302323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7776"/>
                </a:lnSpc>
              </a:pPr>
              <a:r>
                <a:rPr lang="en-US" sz="6600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MEMBERS OF </a:t>
              </a:r>
              <a:r>
                <a:rPr lang="ro-RO" sz="6600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THE </a:t>
              </a:r>
              <a:r>
                <a:rPr lang="en-US" sz="6600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TECHNICAL SUBCOM</a:t>
              </a:r>
              <a:r>
                <a:rPr lang="ro-RO" sz="6600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M</a:t>
              </a:r>
              <a:r>
                <a:rPr lang="en-US" sz="6600" dirty="0">
                  <a:solidFill>
                    <a:srgbClr val="000000"/>
                  </a:solidFill>
                  <a:latin typeface="Aptos"/>
                  <a:ea typeface="Aptos"/>
                  <a:cs typeface="Aptos"/>
                  <a:sym typeface="Aptos"/>
                </a:rPr>
                <a:t>ITTEE</a:t>
              </a:r>
            </a:p>
          </p:txBody>
        </p:sp>
      </p:grpSp>
      <p:sp>
        <p:nvSpPr>
          <p:cNvPr id="8" name="AutoShape 8"/>
          <p:cNvSpPr/>
          <p:nvPr/>
        </p:nvSpPr>
        <p:spPr>
          <a:xfrm rot="10781400">
            <a:off x="1214323" y="9704156"/>
            <a:ext cx="15859354" cy="0"/>
          </a:xfrm>
          <a:prstGeom prst="line">
            <a:avLst/>
          </a:prstGeom>
          <a:ln w="47625" cap="rnd">
            <a:solidFill>
              <a:srgbClr val="0F9ED5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ro-RO"/>
          </a:p>
        </p:txBody>
      </p:sp>
      <p:graphicFrame>
        <p:nvGraphicFramePr>
          <p:cNvPr id="9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5136219"/>
              </p:ext>
            </p:extLst>
          </p:nvPr>
        </p:nvGraphicFramePr>
        <p:xfrm>
          <a:off x="1214439" y="2178640"/>
          <a:ext cx="15906750" cy="7085013"/>
        </p:xfrm>
        <a:graphic>
          <a:graphicData uri="http://schemas.openxmlformats.org/drawingml/2006/table">
            <a:tbl>
              <a:tblPr/>
              <a:tblGrid>
                <a:gridCol w="1184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856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099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267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24546"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 b="1" dirty="0">
                          <a:solidFill>
                            <a:srgbClr val="FFFFFF"/>
                          </a:solidFill>
                          <a:latin typeface="Aptos" panose="020B0004020202020204" pitchFamily="34" charset="0"/>
                          <a:ea typeface="Aptos Bold"/>
                          <a:cs typeface="Aptos Bold"/>
                          <a:sym typeface="Aptos Bold"/>
                        </a:rPr>
                        <a:t>NR. CRT.</a:t>
                      </a:r>
                      <a:endParaRPr lang="en-US" sz="1100" dirty="0"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 b="1">
                          <a:solidFill>
                            <a:srgbClr val="FFFFFF"/>
                          </a:solidFill>
                          <a:latin typeface="Aptos" panose="020B0004020202020204" pitchFamily="34" charset="0"/>
                          <a:ea typeface="Aptos Bold"/>
                          <a:cs typeface="Aptos Bold"/>
                          <a:sym typeface="Aptos Bold"/>
                        </a:rPr>
                        <a:t>NAME AND SURNAME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 b="1" dirty="0">
                          <a:solidFill>
                            <a:srgbClr val="FFFFFF"/>
                          </a:solidFill>
                          <a:latin typeface="Aptos" panose="020B0004020202020204" pitchFamily="34" charset="0"/>
                          <a:ea typeface="Aptos Bold"/>
                          <a:cs typeface="Aptos Bold"/>
                          <a:sym typeface="Aptos Bold"/>
                        </a:rPr>
                        <a:t>POSITION </a:t>
                      </a:r>
                      <a:endParaRPr lang="en-US" sz="1100" dirty="0"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 b="1">
                          <a:solidFill>
                            <a:srgbClr val="FFFFFF"/>
                          </a:solidFill>
                          <a:latin typeface="Aptos" panose="020B0004020202020204" pitchFamily="34" charset="0"/>
                          <a:ea typeface="Aptos Bold"/>
                          <a:cs typeface="Aptos Bold"/>
                          <a:sym typeface="Aptos Bold"/>
                        </a:rPr>
                        <a:t>INSTITUȚIA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 anchor="ctr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7745"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1.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Petru Simion Oprița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teacher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“Regina Maria” Highschool Dorohoi, Botoșani County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10329"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2.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Sanda Bogdan 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teacher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“Alexandru Papiu Ilarian” National College Tg. Mureș, Mureș County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3290"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3.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726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Cosma Cătălin</a:t>
                      </a:r>
                      <a:endParaRPr lang="en-US" sz="1100" dirty="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IT specialist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Ministry of Education and Research, Bucharest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3290"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4.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Lidia Gabriela Rășcanu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teacher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Vaslui County School Inspectorate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10329"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5.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Daniela Tătaru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teacher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“Alexandru Ghica” Theoretic Highschool Alexandria, Teleorman County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3871"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6.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Daniel Dorobanțu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IT specialist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National College of Computer Science Piatra-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Neamț</a:t>
                      </a:r>
                      <a:endParaRPr lang="en-US" sz="1100" dirty="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3871"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7. 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Alexandru Dan-Stachie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IT specialist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Neamț County School Inspectorate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3871"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8.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Oltianu Radu-Nicolae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IT specialist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Neamț County School Inspectorate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AE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03871">
                <a:tc>
                  <a:txBody>
                    <a:bodyPr/>
                    <a:lstStyle/>
                    <a:p>
                      <a:pPr algn="ctr">
                        <a:lnSpc>
                          <a:spcPts val="3240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Aptos"/>
                          <a:cs typeface="Aptos"/>
                          <a:sym typeface="Aptos"/>
                        </a:rPr>
                        <a:t>9.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3726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Silvia-Ioana 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Morțe</a:t>
                      </a:r>
                      <a:endParaRPr lang="en-US" sz="1100" dirty="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726"/>
                        </a:lnSpc>
                        <a:defRPr/>
                      </a:pPr>
                      <a:r>
                        <a:rPr lang="en-US" sz="270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teacher</a:t>
                      </a:r>
                      <a:endParaRPr lang="en-US" sz="110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726"/>
                        </a:lnSpc>
                        <a:defRPr/>
                      </a:pPr>
                      <a:r>
                        <a:rPr lang="en-US" sz="2700" dirty="0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National College of Computer Science Piatra-</a:t>
                      </a:r>
                      <a:r>
                        <a:rPr lang="en-US" sz="2700" dirty="0" err="1">
                          <a:solidFill>
                            <a:srgbClr val="000000"/>
                          </a:solidFill>
                          <a:latin typeface="Aptos" panose="020B0004020202020204" pitchFamily="34" charset="0"/>
                          <a:ea typeface="Calibri (MS)"/>
                          <a:cs typeface="Calibri (MS)"/>
                          <a:sym typeface="Calibri (MS)"/>
                        </a:rPr>
                        <a:t>Neamț</a:t>
                      </a:r>
                      <a:endParaRPr lang="en-US" sz="1100" dirty="0">
                        <a:latin typeface="Aptos" panose="020B0004020202020204" pitchFamily="34" charset="0"/>
                      </a:endParaRPr>
                    </a:p>
                  </a:txBody>
                  <a:tcPr marL="0" marR="0" marT="0" marB="0">
                    <a:lnL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4762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2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1923</Words>
  <Application>Microsoft Office PowerPoint</Application>
  <PresentationFormat>Custom</PresentationFormat>
  <Paragraphs>586</Paragraphs>
  <Slides>62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9" baseType="lpstr">
      <vt:lpstr>Aptos Bold</vt:lpstr>
      <vt:lpstr>Calibri (MS)</vt:lpstr>
      <vt:lpstr>Arial</vt:lpstr>
      <vt:lpstr>Calibri</vt:lpstr>
      <vt:lpstr>Aptos</vt:lpstr>
      <vt:lpstr>Calibri (MS)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IIOT engleza</dc:title>
  <cp:lastModifiedBy>Cancelarie Scoala</cp:lastModifiedBy>
  <cp:revision>51</cp:revision>
  <dcterms:created xsi:type="dcterms:W3CDTF">2006-08-16T00:00:00Z</dcterms:created>
  <dcterms:modified xsi:type="dcterms:W3CDTF">2026-05-26T09:08:12Z</dcterms:modified>
  <dc:identifier>DAHKgqaOl-U</dc:identifier>
</cp:coreProperties>
</file>